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21"/>
  </p:notesMasterIdLst>
  <p:sldIdLst>
    <p:sldId id="256" r:id="rId3"/>
    <p:sldId id="266" r:id="rId4"/>
    <p:sldId id="270" r:id="rId5"/>
    <p:sldId id="257" r:id="rId6"/>
    <p:sldId id="271" r:id="rId7"/>
    <p:sldId id="268" r:id="rId8"/>
    <p:sldId id="259" r:id="rId9"/>
    <p:sldId id="272" r:id="rId10"/>
    <p:sldId id="274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75" d="100"/>
          <a:sy n="75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8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D52A7-6961-4D0D-BF8E-F22A60058557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04B3-0A57-4742-B485-299EBA13A23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75928-9F2E-4B84-A288-0B967BA211D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10561-E915-4914-AC7D-E09D7FA355C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D8ABC-820D-4762-A1CD-AEA58C77E72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hispanic_hm_pg1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60000"/>
          </a:blip>
          <a:stretch>
            <a:fillRect/>
          </a:stretch>
        </p:blipFill>
        <p:spPr bwMode="auto">
          <a:xfrm>
            <a:off x="3166" y="0"/>
            <a:ext cx="9137667" cy="6857999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4495800"/>
            <a:ext cx="7772400" cy="1524000"/>
          </a:xfrm>
        </p:spPr>
        <p:txBody>
          <a:bodyPr/>
          <a:lstStyle>
            <a:lvl1pPr algn="ctr">
              <a:defRPr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2FC03-A594-4C35-8E51-FE8F992B4939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E50B1-9D11-4E42-8681-A7C636B1D43A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2618-4AE5-41CF-A1C7-81268002EEB9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674E5-4237-4D02-9DE3-8F16FF706DE1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0190-9F2F-42AF-982A-F97D2EEB0AE2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034A7-4CF0-465D-B24E-F980674E4D2F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8FD1D-7BA7-4C3E-A3D1-BAC5A75FCD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8985C-F9F2-4860-AA1F-8EE0E8417CD0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1AD83-92F5-4E0F-9C6B-63E014E6D4ED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A26A-A9FC-493A-967B-CA3680D15388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AFE2D-578E-4D39-815D-5EF2757D200D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08313" cy="89856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63FF4-6248-4137-8E0D-01BED42FA79B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336C3-E74D-4A01-962E-D9E46A604890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ispanic_hm_pg2_V2"/>
          <p:cNvPicPr>
            <a:picLocks noChangeAspect="1" noChangeArrowheads="1"/>
          </p:cNvPicPr>
          <p:nvPr/>
        </p:nvPicPr>
        <p:blipFill>
          <a:blip r:embed="rId15" cstate="print">
            <a:lum bright="40000" contrast="-60000"/>
          </a:blip>
          <a:stretch>
            <a:fillRect/>
          </a:stretch>
        </p:blipFill>
        <p:spPr bwMode="auto">
          <a:xfrm>
            <a:off x="3166" y="0"/>
            <a:ext cx="9137667" cy="6857999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fld id="{517D68E0-3139-4D31-9678-BF5E9A63B5EB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fld id="{F9D7BE8E-9176-4089-B894-E928AD5D688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b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 b="0">
          <a:solidFill>
            <a:schemeClr val="accent6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b="0">
          <a:solidFill>
            <a:schemeClr val="accent6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b="0">
          <a:solidFill>
            <a:schemeClr val="accent6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b="0">
          <a:solidFill>
            <a:schemeClr val="accent6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lwisher/wall/uhecollaboration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7772400" cy="2057400"/>
          </a:xfrm>
        </p:spPr>
        <p:txBody>
          <a:bodyPr/>
          <a:lstStyle/>
          <a:p>
            <a:r>
              <a:rPr lang="en-US" sz="4800" dirty="0" smtClean="0"/>
              <a:t>Dual Language</a:t>
            </a:r>
            <a:br>
              <a:rPr lang="en-US" sz="4800" dirty="0" smtClean="0"/>
            </a:br>
            <a:r>
              <a:rPr lang="en-US" sz="4800" dirty="0" smtClean="0"/>
              <a:t>Best Practices for All</a:t>
            </a:r>
            <a:endParaRPr lang="en-US" sz="4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[Presented by: </a:t>
            </a:r>
            <a:r>
              <a:rPr lang="en-US" sz="1800" dirty="0" err="1" smtClean="0"/>
              <a:t>Rubi</a:t>
            </a:r>
            <a:r>
              <a:rPr lang="en-US" sz="1800" dirty="0" smtClean="0"/>
              <a:t> Flores]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[Union Hill Elementary]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observes students during independent practice</a:t>
            </a:r>
          </a:p>
          <a:p>
            <a:endParaRPr lang="en-US" dirty="0"/>
          </a:p>
          <a:p>
            <a:r>
              <a:rPr lang="en-US" dirty="0" smtClean="0"/>
              <a:t>Teacher identifies students who are in need of additional support</a:t>
            </a:r>
          </a:p>
          <a:p>
            <a:endParaRPr lang="en-US" dirty="0"/>
          </a:p>
          <a:p>
            <a:r>
              <a:rPr lang="en-US" dirty="0" smtClean="0"/>
              <a:t>Teacher pulls students into a small group and reteaches the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Enrichment Activities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/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048000"/>
            <a:ext cx="4040188" cy="3459163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Morning Message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Read the room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Read </a:t>
            </a:r>
            <a:r>
              <a:rPr lang="en-US" dirty="0" err="1" smtClean="0"/>
              <a:t>alouds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Review bilingual alphabet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Vocabulary games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86000"/>
            <a:ext cx="4041775" cy="639762"/>
          </a:xfrm>
        </p:spPr>
        <p:txBody>
          <a:bodyPr/>
          <a:lstStyle/>
          <a:p>
            <a:r>
              <a:rPr lang="en-US" dirty="0" smtClean="0"/>
              <a:t>3-5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48000"/>
            <a:ext cx="4041775" cy="3459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Read the room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Weekly vocabulary enrichment games per subject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Journaling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Review bilingual alphabet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Creates connections between first and second language.  The concepts are presented in the opposite language to allow students to learn academic vocabulary in both languages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990600"/>
          </a:xfrm>
        </p:spPr>
        <p:txBody>
          <a:bodyPr/>
          <a:lstStyle/>
          <a:p>
            <a:r>
              <a:rPr lang="en-US" dirty="0" smtClean="0"/>
              <a:t>Bilingual Pairs/Groups (up to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Students are paired up with a partner during most of the day.  Pairs are created according to language proficiency and academic capacity. Group/pair turns in one assignment.  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low-medium, medium high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Zone of Proximal Development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More knowledgeable other supports and challenges partner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Promotes collaboration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Gives everyone an opportunity to participate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Lowers anxiety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62000"/>
          </a:xfrm>
        </p:spPr>
        <p:txBody>
          <a:bodyPr/>
          <a:lstStyle/>
          <a:p>
            <a:r>
              <a:rPr lang="en-US" dirty="0" smtClean="0"/>
              <a:t>Bilingual Centers/</a:t>
            </a:r>
            <a:r>
              <a:rPr lang="en-US" dirty="0"/>
              <a:t> </a:t>
            </a:r>
            <a:r>
              <a:rPr lang="en-US" dirty="0" smtClean="0"/>
              <a:t>Research Centers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3352800"/>
          </a:xfrm>
        </p:spPr>
        <p:txBody>
          <a:bodyPr/>
          <a:lstStyle/>
          <a:p>
            <a:r>
              <a:rPr lang="en-US" sz="2000" dirty="0" smtClean="0"/>
              <a:t>Games, or activities </a:t>
            </a:r>
          </a:p>
          <a:p>
            <a:r>
              <a:rPr lang="en-US" sz="2000" dirty="0" smtClean="0"/>
              <a:t>Bilingual pairs at each activity</a:t>
            </a:r>
          </a:p>
          <a:p>
            <a:r>
              <a:rPr lang="en-US" sz="2000" dirty="0" smtClean="0"/>
              <a:t>Available in both languages</a:t>
            </a:r>
          </a:p>
          <a:p>
            <a:r>
              <a:rPr lang="en-US" sz="2000" dirty="0" smtClean="0"/>
              <a:t>Integrated across subjects</a:t>
            </a:r>
          </a:p>
          <a:p>
            <a:r>
              <a:rPr lang="en-US" sz="2000" dirty="0" smtClean="0"/>
              <a:t>Requires interaction and use of vocabulary</a:t>
            </a:r>
          </a:p>
          <a:p>
            <a:r>
              <a:rPr lang="en-US" sz="2000" dirty="0" smtClean="0"/>
              <a:t>One set of materials per game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3124200"/>
            <a:ext cx="3657600" cy="3276600"/>
          </a:xfrm>
        </p:spPr>
        <p:txBody>
          <a:bodyPr/>
          <a:lstStyle/>
          <a:p>
            <a:r>
              <a:rPr lang="en-US" sz="2000" dirty="0" smtClean="0"/>
              <a:t>Not an activity for free time</a:t>
            </a:r>
          </a:p>
          <a:p>
            <a:r>
              <a:rPr lang="en-US" sz="2000" dirty="0"/>
              <a:t>Students choose topic from classroom brainstorm ideas</a:t>
            </a:r>
          </a:p>
          <a:p>
            <a:r>
              <a:rPr lang="en-US" sz="2000" dirty="0" smtClean="0"/>
              <a:t>All students create a product to share their findings</a:t>
            </a:r>
          </a:p>
          <a:p>
            <a:r>
              <a:rPr lang="en-US" sz="2000" dirty="0" smtClean="0"/>
              <a:t>Teacher facilitates by providing </a:t>
            </a:r>
            <a:r>
              <a:rPr lang="en-US" sz="2000" dirty="0" err="1" smtClean="0"/>
              <a:t>minilessons</a:t>
            </a:r>
            <a:endParaRPr lang="en-US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0200" y="16637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9pPr>
          </a:lstStyle>
          <a:p>
            <a:r>
              <a:rPr lang="en-US" sz="1800" dirty="0" smtClean="0"/>
              <a:t>Bilingual centers are content specific activities that reinforce academic language development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76800" y="1600200"/>
            <a:ext cx="411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9pPr>
          </a:lstStyle>
          <a:p>
            <a:r>
              <a:rPr lang="en-US" sz="1800" dirty="0" smtClean="0"/>
              <a:t>Bilingual research centers are content specific inquiry projects that students conduct using resources available in both languages.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26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Generated 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Alphabet displayed in the classroom.  Students choose the words to be displayed and illustrate the meaning.  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000" dirty="0" smtClean="0"/>
              <a:t>Alphabet is reviewed as a vocabulary enrichment activity</a:t>
            </a:r>
          </a:p>
          <a:p>
            <a:r>
              <a:rPr lang="en-US" sz="2000" dirty="0" smtClean="0"/>
              <a:t>Alphabet changes through out the year</a:t>
            </a:r>
          </a:p>
          <a:p>
            <a:r>
              <a:rPr lang="en-US" sz="2000" dirty="0" smtClean="0"/>
              <a:t>Is used as a learning tool</a:t>
            </a:r>
          </a:p>
          <a:p>
            <a:r>
              <a:rPr lang="en-US" sz="2000" dirty="0" smtClean="0"/>
              <a:t>Can eventually become content specific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94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</p:spPr>
        <p:txBody>
          <a:bodyPr/>
          <a:lstStyle/>
          <a:p>
            <a:r>
              <a:rPr lang="en-US" dirty="0" smtClean="0"/>
              <a:t>Content Focused Word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Teacher creates a word bank for each subject.  Walls change as new topics are introduced.  Anchor charts can be part of these walls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000" dirty="0" smtClean="0"/>
              <a:t>Students review words as a vocabulary enrichment activity</a:t>
            </a:r>
          </a:p>
          <a:p>
            <a:r>
              <a:rPr lang="en-US" sz="2000" dirty="0" smtClean="0"/>
              <a:t>Become a resource for students when writing about the topic</a:t>
            </a:r>
          </a:p>
          <a:p>
            <a:r>
              <a:rPr lang="en-US" sz="2000" dirty="0" smtClean="0"/>
              <a:t>Previous words can be used in bilingual centers or research centers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14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Each table will be a group.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Make sure you have a bilingual teacher at your table, they will be your resource for today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Complete the tasks in your project sheet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Prepare a quick 5 minute presentation for the rest of the staff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web browser type in: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www.wallwisher/wall/uhecollaboration.com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 your answer the following question:</a:t>
            </a:r>
          </a:p>
          <a:p>
            <a:pPr marL="0" indent="0" algn="ctr">
              <a:buNone/>
            </a:pPr>
            <a:r>
              <a:rPr lang="en-US" sz="4400" b="1" dirty="0" smtClean="0"/>
              <a:t>In </a:t>
            </a:r>
            <a:r>
              <a:rPr lang="en-US" sz="4400" b="1" dirty="0"/>
              <a:t>Spanish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What are some benefits of implementing these components in a mainstream classroom?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</a:t>
            </a:r>
            <a:r>
              <a:rPr lang="en-US" smtClean="0"/>
              <a:t>your reflections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5105400"/>
          </a:xfrm>
        </p:spPr>
        <p:txBody>
          <a:bodyPr/>
          <a:lstStyle/>
          <a:p>
            <a:pPr marL="457200" indent="0"/>
            <a:r>
              <a:rPr lang="en-US" sz="2400" dirty="0" smtClean="0"/>
              <a:t>What does the research say?</a:t>
            </a:r>
          </a:p>
          <a:p>
            <a:pPr marL="457200" indent="0"/>
            <a:r>
              <a:rPr lang="en-US" sz="2400" dirty="0" smtClean="0"/>
              <a:t>Dual Language vs. Early Exit</a:t>
            </a:r>
          </a:p>
          <a:p>
            <a:pPr marL="457200" indent="0"/>
            <a:r>
              <a:rPr lang="en-US" sz="2400" dirty="0" smtClean="0"/>
              <a:t>Core values aligned to Campus Vision</a:t>
            </a:r>
            <a:endParaRPr lang="en-US" sz="2400" dirty="0" smtClean="0"/>
          </a:p>
          <a:p>
            <a:pPr marL="635000" lvl="1" indent="-177800"/>
            <a:r>
              <a:rPr lang="en-US" sz="2400" dirty="0" smtClean="0"/>
              <a:t>Collaboration: Dual Language Components in mainstream classrooms</a:t>
            </a:r>
          </a:p>
          <a:p>
            <a:pPr marL="1320800" lvl="1" indent="-342900">
              <a:buFont typeface="Wingdings" pitchFamily="2" charset="2"/>
              <a:buChar char="q"/>
            </a:pPr>
            <a:r>
              <a:rPr lang="en-US" sz="1600" dirty="0" smtClean="0"/>
              <a:t>Language of the Day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marL="1320800" lvl="1" indent="-342900">
              <a:buFont typeface="Wingdings" pitchFamily="2" charset="2"/>
              <a:buChar char="q"/>
            </a:pPr>
            <a:r>
              <a:rPr lang="en-US" sz="1600" dirty="0" smtClean="0"/>
              <a:t>Conceptual Refinement</a:t>
            </a:r>
          </a:p>
          <a:p>
            <a:pPr marL="1320800" lvl="1" indent="-342900">
              <a:buFont typeface="Wingdings" pitchFamily="2" charset="2"/>
              <a:buChar char="q"/>
            </a:pPr>
            <a:r>
              <a:rPr lang="en-US" sz="1600" dirty="0" smtClean="0"/>
              <a:t>Content-Area Vocabulary Enrichment Activities</a:t>
            </a:r>
          </a:p>
          <a:p>
            <a:pPr marL="1320800" lvl="1" indent="-342900">
              <a:buFont typeface="Wingdings" pitchFamily="2" charset="2"/>
              <a:buChar char="q"/>
            </a:pPr>
            <a:r>
              <a:rPr lang="en-US" sz="1600" dirty="0" smtClean="0"/>
              <a:t>Bilingual Pairs/Bilingual Groups</a:t>
            </a:r>
          </a:p>
          <a:p>
            <a:pPr marL="1320800" lvl="1" indent="-342900">
              <a:buFont typeface="Wingdings" pitchFamily="2" charset="2"/>
              <a:buChar char="q"/>
            </a:pPr>
            <a:r>
              <a:rPr lang="en-US" sz="1600" dirty="0" smtClean="0"/>
              <a:t>Bilingual Learning/Research Centers</a:t>
            </a:r>
          </a:p>
          <a:p>
            <a:pPr marL="1320800" lvl="1" indent="-342900">
              <a:buFont typeface="Wingdings" pitchFamily="2" charset="2"/>
              <a:buChar char="q"/>
            </a:pPr>
            <a:r>
              <a:rPr lang="en-US" sz="1600" dirty="0" smtClean="0"/>
              <a:t>Student Generated Alphabet</a:t>
            </a:r>
          </a:p>
          <a:p>
            <a:pPr marL="1320800" lvl="1" indent="-342900">
              <a:buFont typeface="Wingdings" pitchFamily="2" charset="2"/>
              <a:buChar char="q"/>
            </a:pPr>
            <a:r>
              <a:rPr lang="en-US" sz="1600" dirty="0" smtClean="0"/>
              <a:t>Content Focused Word Walls</a:t>
            </a:r>
            <a:endParaRPr lang="en-US" sz="1600" dirty="0"/>
          </a:p>
          <a:p>
            <a:pPr marL="571500" lvl="1" indent="-114300"/>
            <a:r>
              <a:rPr lang="en-US" sz="2400" dirty="0" smtClean="0"/>
              <a:t>Group Project</a:t>
            </a:r>
          </a:p>
          <a:p>
            <a:pPr marL="571500" lvl="1" indent="-114300"/>
            <a:r>
              <a:rPr lang="en-US" sz="2400" dirty="0" smtClean="0"/>
              <a:t>Reflections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Research…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we go from:</a:t>
            </a:r>
          </a:p>
          <a:p>
            <a:r>
              <a:rPr lang="en-US" dirty="0" smtClean="0"/>
              <a:t>Here                   to                 Here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70952"/>
            <a:ext cx="2388564" cy="178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70952"/>
            <a:ext cx="2150436" cy="183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687206"/>
            <a:ext cx="2436747" cy="1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38700"/>
            <a:ext cx="2159110" cy="143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81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Dual Language Vs. Early Exit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457200" lvl="1" indent="0">
              <a:buNone/>
              <a:tabLst>
                <a:tab pos="1092200" algn="l"/>
              </a:tabLst>
            </a:pPr>
            <a:r>
              <a:rPr lang="en-US" sz="1600" b="1" dirty="0" smtClean="0"/>
              <a:t>What were we doing before?</a:t>
            </a:r>
          </a:p>
          <a:p>
            <a:pPr marL="457200" lvl="1" indent="0">
              <a:buNone/>
            </a:pPr>
            <a:r>
              <a:rPr lang="en-US" sz="1800" dirty="0" smtClean="0"/>
              <a:t>Early Exit:  </a:t>
            </a:r>
          </a:p>
          <a:p>
            <a:pPr lvl="1"/>
            <a:r>
              <a:rPr lang="en-US" sz="1200" dirty="0" smtClean="0"/>
              <a:t>Literacy instruction in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Language  </a:t>
            </a:r>
          </a:p>
          <a:p>
            <a:pPr lvl="1"/>
            <a:r>
              <a:rPr lang="en-US" sz="1200" dirty="0" smtClean="0"/>
              <a:t>Math, Science, Social Studies language of instruction up to campus decision</a:t>
            </a:r>
          </a:p>
          <a:p>
            <a:pPr lvl="1"/>
            <a:r>
              <a:rPr lang="en-US" sz="1200" dirty="0" smtClean="0"/>
              <a:t>Social Language is English</a:t>
            </a:r>
          </a:p>
          <a:p>
            <a:pPr lvl="1"/>
            <a:r>
              <a:rPr lang="en-US" sz="1200" dirty="0"/>
              <a:t>T</a:t>
            </a:r>
            <a:r>
              <a:rPr lang="en-US" sz="1200" dirty="0" smtClean="0"/>
              <a:t>ransition to English instruction as soon as possible</a:t>
            </a:r>
          </a:p>
          <a:p>
            <a:pPr lvl="1"/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language is eliminated</a:t>
            </a:r>
          </a:p>
          <a:p>
            <a:pPr lvl="1"/>
            <a:endParaRPr lang="en-US" sz="1200" dirty="0" smtClean="0"/>
          </a:p>
          <a:p>
            <a:pPr marL="457200" lvl="1" indent="0">
              <a:buNone/>
            </a:pPr>
            <a:endParaRPr lang="en-US" sz="1600" b="1" dirty="0"/>
          </a:p>
          <a:p>
            <a:pPr marL="457200" lvl="1" indent="0">
              <a:buNone/>
            </a:pPr>
            <a:r>
              <a:rPr lang="en-US" sz="1600" b="1" dirty="0" smtClean="0"/>
              <a:t>What are we doing now? </a:t>
            </a:r>
          </a:p>
          <a:p>
            <a:pPr marL="457200" lvl="1" indent="0">
              <a:buNone/>
            </a:pPr>
            <a:r>
              <a:rPr lang="en-US" sz="1600" dirty="0" smtClean="0"/>
              <a:t>Dual Language:</a:t>
            </a:r>
          </a:p>
          <a:p>
            <a:pPr lvl="1"/>
            <a:r>
              <a:rPr lang="en-US" sz="1600" dirty="0" smtClean="0"/>
              <a:t>Literacy instruction in native language k-1</a:t>
            </a:r>
          </a:p>
          <a:p>
            <a:pPr lvl="1"/>
            <a:r>
              <a:rPr lang="en-US" sz="1600" dirty="0" smtClean="0"/>
              <a:t>Literacy instruction in English and Spanish 2-5</a:t>
            </a:r>
          </a:p>
          <a:p>
            <a:pPr lvl="1"/>
            <a:r>
              <a:rPr lang="en-US" sz="1600" dirty="0" smtClean="0"/>
              <a:t>Math taught in English, Science/Social Studies in Spanish</a:t>
            </a:r>
          </a:p>
          <a:p>
            <a:pPr lvl="1"/>
            <a:r>
              <a:rPr lang="en-US" sz="1600" dirty="0" smtClean="0"/>
              <a:t>Academic Vocabulary enrichment activities</a:t>
            </a:r>
          </a:p>
          <a:p>
            <a:pPr lvl="1"/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and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languages are maintained and developed</a:t>
            </a:r>
          </a:p>
          <a:p>
            <a:pPr marL="457200" lvl="1" indent="0">
              <a:buNone/>
            </a:pPr>
            <a:r>
              <a:rPr lang="en-US" sz="2400" b="1" dirty="0" smtClean="0"/>
              <a:t>Brainstorm with a partner:  Which program reflects the research? Create a list to  justify your answer. 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__________ reflects the research because…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781800" cy="1066800"/>
          </a:xfrm>
        </p:spPr>
        <p:txBody>
          <a:bodyPr/>
          <a:lstStyle/>
          <a:p>
            <a:r>
              <a:rPr lang="en-US" dirty="0" smtClean="0"/>
              <a:t>Dual Language Core </a:t>
            </a:r>
            <a:r>
              <a:rPr lang="en-US" dirty="0"/>
              <a:t>values aligned to Campus Vision</a:t>
            </a:r>
            <a:endParaRPr lang="en-US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Dual Language:</a:t>
            </a:r>
          </a:p>
          <a:p>
            <a:r>
              <a:rPr lang="en-US" sz="1600" dirty="0"/>
              <a:t>Provide the educational environment and instruction that will allow all students to become bilingual, bi-literate and bicultural.</a:t>
            </a:r>
            <a:br>
              <a:rPr lang="en-US" sz="1600" dirty="0"/>
            </a:br>
            <a:r>
              <a:rPr lang="en-US" sz="1600" dirty="0" smtClean="0"/>
              <a:t>Develop </a:t>
            </a:r>
            <a:r>
              <a:rPr lang="en-US" sz="1600" dirty="0"/>
              <a:t>fluency in communication and literacy in both English and Spanish.</a:t>
            </a:r>
            <a:br>
              <a:rPr lang="en-US" sz="1600" dirty="0"/>
            </a:br>
            <a:r>
              <a:rPr lang="en-US" sz="1600" dirty="0"/>
              <a:t>Increase academic achievement in all subject areas.</a:t>
            </a:r>
            <a:br>
              <a:rPr lang="en-US" sz="1600" dirty="0"/>
            </a:br>
            <a:r>
              <a:rPr lang="en-US" sz="1600" dirty="0" smtClean="0"/>
              <a:t>Fostering </a:t>
            </a:r>
            <a:r>
              <a:rPr lang="en-US" sz="1600" dirty="0"/>
              <a:t>an appreciation and understanding of other cultures while developing positive attitudes among students, their families, and community</a:t>
            </a:r>
            <a:endParaRPr lang="en-US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4495800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Campus Vision</a:t>
            </a:r>
          </a:p>
          <a:p>
            <a:r>
              <a:rPr lang="en-US" sz="1800" dirty="0" smtClean="0"/>
              <a:t>Union </a:t>
            </a:r>
            <a:r>
              <a:rPr lang="en-US" sz="1800" dirty="0"/>
              <a:t>Hill </a:t>
            </a:r>
            <a:r>
              <a:rPr lang="en-US" sz="1800" dirty="0" smtClean="0"/>
              <a:t>Elementary is </a:t>
            </a:r>
            <a:r>
              <a:rPr lang="en-US" sz="1800" dirty="0"/>
              <a:t>a safe, </a:t>
            </a:r>
            <a:r>
              <a:rPr lang="en-US" sz="1800" dirty="0" smtClean="0"/>
              <a:t>supportive and nurturing </a:t>
            </a:r>
            <a:r>
              <a:rPr lang="en-US" sz="1800" dirty="0"/>
              <a:t>community</a:t>
            </a:r>
          </a:p>
          <a:p>
            <a:r>
              <a:rPr lang="en-US" sz="1800" dirty="0"/>
              <a:t>where all </a:t>
            </a:r>
            <a:r>
              <a:rPr lang="en-US" sz="1800" dirty="0" smtClean="0"/>
              <a:t>students become </a:t>
            </a:r>
            <a:r>
              <a:rPr lang="en-US" sz="1800" dirty="0"/>
              <a:t>inspired</a:t>
            </a:r>
            <a:r>
              <a:rPr lang="en-US" sz="1800" dirty="0" smtClean="0"/>
              <a:t>, self-motivated </a:t>
            </a:r>
            <a:r>
              <a:rPr lang="en-US" sz="1800" dirty="0"/>
              <a:t>and continuous learners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T-Chart</a:t>
            </a:r>
            <a:endParaRPr lang="en-US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621146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92605">
                <a:tc>
                  <a:txBody>
                    <a:bodyPr/>
                    <a:lstStyle/>
                    <a:p>
                      <a:r>
                        <a:rPr lang="en-US" dirty="0" smtClean="0"/>
                        <a:t>Alike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</a:t>
                      </a:r>
                      <a:endParaRPr lang="en-US" dirty="0"/>
                    </a:p>
                  </a:txBody>
                  <a:tcPr/>
                </a:tc>
              </a:tr>
              <a:tr h="319839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1524000"/>
          </a:xfrm>
        </p:spPr>
        <p:txBody>
          <a:bodyPr/>
          <a:lstStyle/>
          <a:p>
            <a:r>
              <a:rPr lang="en-US" dirty="0" smtClean="0"/>
              <a:t>Collaboration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dirty="0" smtClean="0"/>
              <a:t>Same Goals, same vision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Same Best Practices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Monday</a:t>
            </a:r>
            <a:r>
              <a:rPr lang="en-US" b="1" dirty="0">
                <a:solidFill>
                  <a:srgbClr val="FF0000"/>
                </a:solidFill>
              </a:rPr>
              <a:t>, Tuesday, Wednesday: Spanish Days</a:t>
            </a:r>
          </a:p>
          <a:p>
            <a:pPr marL="0" lvl="0" indent="0">
              <a:buClr>
                <a:prstClr val="white"/>
              </a:buClr>
              <a:buNone/>
            </a:pPr>
            <a:endParaRPr lang="en-US" dirty="0">
              <a:solidFill>
                <a:srgbClr val="F79646">
                  <a:lumMod val="75000"/>
                </a:srgbClr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en-US" b="1" dirty="0">
                <a:solidFill>
                  <a:srgbClr val="4F81BD"/>
                </a:solidFill>
              </a:rPr>
              <a:t>Tuesday and Thursday: English Days</a:t>
            </a:r>
          </a:p>
          <a:p>
            <a:pPr marL="0" lvl="0" indent="0">
              <a:buClr>
                <a:prstClr val="white"/>
              </a:buClr>
              <a:buNone/>
            </a:pPr>
            <a:endParaRPr lang="en-US" b="1" dirty="0">
              <a:solidFill>
                <a:srgbClr val="4F81BD"/>
              </a:solidFill>
            </a:endParaRPr>
          </a:p>
          <a:p>
            <a:pPr lvl="0">
              <a:buClr>
                <a:prstClr val="white"/>
              </a:buClr>
            </a:pPr>
            <a:r>
              <a:rPr lang="en-US" dirty="0"/>
              <a:t>Classroom is labeled and color coded.</a:t>
            </a:r>
          </a:p>
          <a:p>
            <a:pPr lvl="0">
              <a:buClr>
                <a:prstClr val="white"/>
              </a:buClr>
            </a:pPr>
            <a:r>
              <a:rPr lang="en-US" dirty="0"/>
              <a:t>Students practice calendar, morning routines in language of the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03000584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179951-166B-43B2-AE41-B7527BD15B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TP030005840</Template>
  <TotalTime>860</TotalTime>
  <Words>734</Words>
  <Application>Microsoft Office PowerPoint</Application>
  <PresentationFormat>On-screen Show (4:3)</PresentationFormat>
  <Paragraphs>151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TP030005840</vt:lpstr>
      <vt:lpstr>Dual Language Best Practices for All</vt:lpstr>
      <vt:lpstr>Outline</vt:lpstr>
      <vt:lpstr>Research…</vt:lpstr>
      <vt:lpstr>Dual Language Vs. Early Exit</vt:lpstr>
      <vt:lpstr>Brainstorm</vt:lpstr>
      <vt:lpstr>Dual Language Core values aligned to Campus Vision</vt:lpstr>
      <vt:lpstr>T-Chart</vt:lpstr>
      <vt:lpstr>Collaboration</vt:lpstr>
      <vt:lpstr>Language of the Day</vt:lpstr>
      <vt:lpstr>Conceptual Refinement</vt:lpstr>
      <vt:lpstr>Vocabulary Enrichment Activities </vt:lpstr>
      <vt:lpstr>Bilingual Pairs/Groups (up to 4)</vt:lpstr>
      <vt:lpstr>Bilingual Centers/ Research Centers</vt:lpstr>
      <vt:lpstr>Student Generated Alphabet</vt:lpstr>
      <vt:lpstr>Content Focused Word Banks</vt:lpstr>
      <vt:lpstr>Classroom Connection</vt:lpstr>
      <vt:lpstr>Reflection</vt:lpstr>
      <vt:lpstr>Closing Thoughts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through Campus Collaboration</dc:title>
  <dc:creator>Paty</dc:creator>
  <cp:lastModifiedBy>Paty</cp:lastModifiedBy>
  <cp:revision>37</cp:revision>
  <dcterms:created xsi:type="dcterms:W3CDTF">2012-04-22T19:31:04Z</dcterms:created>
  <dcterms:modified xsi:type="dcterms:W3CDTF">2012-04-24T06:43:03Z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TC300058409990</vt:lpwstr>
  </property>
</Properties>
</file>