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1"/>
  </p:handout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7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5" tIns="45717" rIns="91435" bIns="45717" rtlCol="0"/>
          <a:lstStyle>
            <a:lvl1pPr algn="r">
              <a:defRPr sz="1200"/>
            </a:lvl1pPr>
          </a:lstStyle>
          <a:p>
            <a:fld id="{54949AC2-A815-4115-A5A3-F178EAA4E584}" type="datetimeFigureOut">
              <a:rPr lang="en-US" smtClean="0"/>
              <a:pPr/>
              <a:t>4/24/2012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7" rIns="91435" bIns="45717" rtlCol="0" anchor="b"/>
          <a:lstStyle>
            <a:lvl1pPr algn="r">
              <a:defRPr sz="1200"/>
            </a:lvl1pPr>
          </a:lstStyle>
          <a:p>
            <a:fld id="{5A47910B-4ED8-4BC2-8080-0861A15A7944}" type="slidenum">
              <a:rPr lang="en-US" smtClean="0"/>
              <a:pPr/>
              <a:t>‹#›</a:t>
            </a:fld>
            <a:endParaRPr lang="en-US"/>
          </a:p>
        </p:txBody>
      </p:sp>
    </p:spTree>
    <p:extLst>
      <p:ext uri="{BB962C8B-B14F-4D97-AF65-F5344CB8AC3E}">
        <p14:creationId xmlns:p14="http://schemas.microsoft.com/office/powerpoint/2010/main" xmlns="" val="40808632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54A2176-9463-4636-8B4B-BB1EE43BB4DB}" type="datetimeFigureOut">
              <a:rPr lang="en-US" smtClean="0"/>
              <a:pPr/>
              <a:t>4/24/2012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40FA00B-70F5-45A6-A32E-8237CB4C61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0FA00B-70F5-45A6-A32E-8237CB4C61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0FA00B-70F5-45A6-A32E-8237CB4C61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0FA00B-70F5-45A6-A32E-8237CB4C616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0FA00B-70F5-45A6-A32E-8237CB4C616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0FA00B-70F5-45A6-A32E-8237CB4C616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40FA00B-70F5-45A6-A32E-8237CB4C61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40FA00B-70F5-45A6-A32E-8237CB4C616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54A2176-9463-4636-8B4B-BB1EE43BB4DB}" type="datetimeFigureOut">
              <a:rPr lang="en-US" smtClean="0"/>
              <a:pPr/>
              <a:t>4/24/2012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40FA00B-70F5-45A6-A32E-8237CB4C61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54A2176-9463-4636-8B4B-BB1EE43BB4DB}" type="datetimeFigureOut">
              <a:rPr lang="en-US" smtClean="0"/>
              <a:pPr/>
              <a:t>4/24/2012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0FA00B-70F5-45A6-A32E-8237CB4C61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54A2176-9463-4636-8B4B-BB1EE43BB4DB}" type="datetimeFigureOut">
              <a:rPr lang="en-US" smtClean="0"/>
              <a:pPr/>
              <a:t>4/24/2012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40FA00B-70F5-45A6-A32E-8237CB4C616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4A2176-9463-4636-8B4B-BB1EE43BB4DB}" type="datetimeFigureOut">
              <a:rPr lang="en-US" smtClean="0"/>
              <a:pPr/>
              <a:t>4/24/2012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0FA00B-70F5-45A6-A32E-8237CB4C61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bibliotecadigital.ilce.edu.mx/sites/litinf/index.htm" TargetMode="External"/><Relationship Id="rId3" Type="http://schemas.openxmlformats.org/officeDocument/2006/relationships/hyperlink" Target="http://lectura.dgme.sep.gob.mx/cdc_mda_02.php" TargetMode="External"/><Relationship Id="rId7" Type="http://schemas.openxmlformats.org/officeDocument/2006/relationships/hyperlink" Target="http://www.colorincolorado.org/read/forkids/" TargetMode="External"/><Relationship Id="rId2" Type="http://schemas.openxmlformats.org/officeDocument/2006/relationships/hyperlink" Target="http://lectura.dgme.sep.gob.mx/esl_ibby_00.php" TargetMode="External"/><Relationship Id="rId1" Type="http://schemas.openxmlformats.org/officeDocument/2006/relationships/slideLayout" Target="../slideLayouts/slideLayout2.xml"/><Relationship Id="rId6" Type="http://schemas.openxmlformats.org/officeDocument/2006/relationships/hyperlink" Target="http://www.cri-cri.net/Canciones/canciones.html" TargetMode="External"/><Relationship Id="rId5" Type="http://schemas.openxmlformats.org/officeDocument/2006/relationships/hyperlink" Target="http://www.latinoteca.com/arte-publico-press/pinata-books" TargetMode="External"/><Relationship Id="rId4" Type="http://schemas.openxmlformats.org/officeDocument/2006/relationships/hyperlink" Target="http://www.librosalfaguarainfantil.com/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ustinschools.org/curriculum/la/resources/documents/LA_PoetryStudyModul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poetryarchive.org/childrensarchive/home.do" TargetMode="External"/><Relationship Id="rId3" Type="http://schemas.openxmlformats.org/officeDocument/2006/relationships/hyperlink" Target="http://www.gigglepoetry.com/" TargetMode="External"/><Relationship Id="rId7" Type="http://schemas.openxmlformats.org/officeDocument/2006/relationships/hyperlink" Target="http://www.poemsforchildren.org/" TargetMode="External"/><Relationship Id="rId2" Type="http://schemas.openxmlformats.org/officeDocument/2006/relationships/hyperlink" Target="http://www.poets.org/" TargetMode="External"/><Relationship Id="rId1" Type="http://schemas.openxmlformats.org/officeDocument/2006/relationships/slideLayout" Target="../slideLayouts/slideLayout2.xml"/><Relationship Id="rId6" Type="http://schemas.openxmlformats.org/officeDocument/2006/relationships/hyperlink" Target="http://www.tooter4kids.com/forms_of_poetry.htm" TargetMode="External"/><Relationship Id="rId5" Type="http://schemas.openxmlformats.org/officeDocument/2006/relationships/hyperlink" Target="http://www.missspott.com/figurativelanguage.html" TargetMode="External"/><Relationship Id="rId4" Type="http://schemas.openxmlformats.org/officeDocument/2006/relationships/hyperlink" Target="http://www.colorincolorado.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oetry4kids.com/" TargetMode="External"/><Relationship Id="rId2" Type="http://schemas.openxmlformats.org/officeDocument/2006/relationships/hyperlink" Target="http://www.mamalisa.com/?p=533&amp;t=ec&amp;c=71" TargetMode="External"/><Relationship Id="rId1" Type="http://schemas.openxmlformats.org/officeDocument/2006/relationships/slideLayout" Target="../slideLayouts/slideLayout2.xml"/><Relationship Id="rId4" Type="http://schemas.openxmlformats.org/officeDocument/2006/relationships/hyperlink" Target="http://www.effectiveteachingsolutions.com/poetrywebsit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33800"/>
            <a:ext cx="7772400" cy="1219200"/>
          </a:xfrm>
        </p:spPr>
        <p:txBody>
          <a:bodyPr>
            <a:normAutofit fontScale="90000"/>
          </a:bodyPr>
          <a:lstStyle/>
          <a:p>
            <a:r>
              <a:rPr lang="en-US" sz="2800" b="1" dirty="0" smtClean="0"/>
              <a:t/>
            </a:r>
            <a:br>
              <a:rPr lang="en-US" sz="2800" b="1" dirty="0" smtClean="0"/>
            </a:br>
            <a:r>
              <a:rPr lang="en-US" sz="2800" b="1" dirty="0" smtClean="0"/>
              <a:t>Unit 2: Literary Text: Poetry</a:t>
            </a:r>
            <a:br>
              <a:rPr lang="en-US" sz="2800" b="1" dirty="0" smtClean="0"/>
            </a:br>
            <a:r>
              <a:rPr lang="en-US" sz="2800" b="1" dirty="0" smtClean="0"/>
              <a:t>Writing </a:t>
            </a:r>
            <a:r>
              <a:rPr lang="en-US" sz="2800" b="1" dirty="0"/>
              <a:t>Street View • First Grade Spanish </a:t>
            </a:r>
            <a:br>
              <a:rPr lang="en-US" sz="2800" b="1" dirty="0"/>
            </a:br>
            <a:r>
              <a:rPr lang="en-US" sz="2800" b="1" dirty="0"/>
              <a:t>Weeks 24-29 </a:t>
            </a:r>
            <a:endParaRPr lang="en-US" sz="2800" dirty="0"/>
          </a:p>
        </p:txBody>
      </p:sp>
      <p:sp>
        <p:nvSpPr>
          <p:cNvPr id="3" name="Subtitle 2"/>
          <p:cNvSpPr>
            <a:spLocks noGrp="1"/>
          </p:cNvSpPr>
          <p:nvPr>
            <p:ph type="subTitle" idx="1"/>
          </p:nvPr>
        </p:nvSpPr>
        <p:spPr>
          <a:xfrm>
            <a:off x="533400" y="838200"/>
            <a:ext cx="8305800" cy="2819400"/>
          </a:xfrm>
        </p:spPr>
        <p:txBody>
          <a:bodyPr>
            <a:normAutofit fontScale="32500" lnSpcReduction="20000"/>
          </a:bodyPr>
          <a:lstStyle/>
          <a:p>
            <a:endParaRPr lang="en-US" dirty="0"/>
          </a:p>
          <a:p>
            <a:r>
              <a:rPr lang="en-US" sz="9000" b="1" i="1" dirty="0" smtClean="0"/>
              <a:t> </a:t>
            </a:r>
            <a:r>
              <a:rPr lang="en-US" sz="9000" b="1" i="1" dirty="0"/>
              <a:t>	</a:t>
            </a:r>
            <a:endParaRPr lang="en-US" sz="9000" b="1" i="1" dirty="0" smtClean="0"/>
          </a:p>
          <a:p>
            <a:r>
              <a:rPr lang="en-US" sz="11100" b="1" i="1" dirty="0"/>
              <a:t>I</a:t>
            </a:r>
            <a:r>
              <a:rPr lang="en-US" sz="11100" b="1" i="1" dirty="0" smtClean="0"/>
              <a:t>ncorporating and identifying culturally relevant literature into the A.I.S.D. road map for bilingual learners as related to poetry</a:t>
            </a:r>
            <a:endParaRPr lang="en-US" sz="11100" b="1" i="1"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rot="5400000">
            <a:off x="1578222" y="2231778"/>
            <a:ext cx="5789118" cy="4525962"/>
          </a:xfrm>
          <a:prstGeom prst="rect">
            <a:avLst/>
          </a:prstGeom>
          <a:noFill/>
          <a:ln w="9525">
            <a:noFill/>
            <a:miter lim="800000"/>
            <a:headEnd/>
            <a:tailEnd/>
          </a:ln>
        </p:spPr>
      </p:pic>
      <p:sp>
        <p:nvSpPr>
          <p:cNvPr id="3" name="Title 2"/>
          <p:cNvSpPr>
            <a:spLocks noGrp="1"/>
          </p:cNvSpPr>
          <p:nvPr>
            <p:ph type="title"/>
          </p:nvPr>
        </p:nvSpPr>
        <p:spPr>
          <a:xfrm>
            <a:off x="457200" y="762000"/>
            <a:ext cx="8229600" cy="685800"/>
          </a:xfrm>
        </p:spPr>
        <p:txBody>
          <a:bodyPr>
            <a:noAutofit/>
          </a:bodyPr>
          <a:lstStyle/>
          <a:p>
            <a:r>
              <a:rPr lang="en-US" sz="2800" dirty="0" smtClean="0"/>
              <a:t>Do you think this poem in Spanish is culturally relevant? Why or why not? (From Teacher Resources 3</a:t>
            </a:r>
            <a:r>
              <a:rPr lang="en-US" sz="2800" baseline="30000" dirty="0" smtClean="0"/>
              <a:t>rd</a:t>
            </a:r>
            <a:r>
              <a:rPr lang="en-US" sz="2800" dirty="0" smtClean="0"/>
              <a:t> to 5</a:t>
            </a:r>
            <a:r>
              <a:rPr lang="en-US" sz="2800" baseline="30000" dirty="0" smtClean="0"/>
              <a:t>th</a:t>
            </a:r>
            <a:r>
              <a:rPr lang="en-US" sz="2800" dirty="0" smtClean="0"/>
              <a:t> grade)</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rot="5400000">
            <a:off x="1648007" y="1724207"/>
            <a:ext cx="5695586" cy="4572000"/>
          </a:xfrm>
          <a:prstGeom prst="rect">
            <a:avLst/>
          </a:prstGeom>
          <a:noFill/>
          <a:ln w="9525">
            <a:noFill/>
            <a:miter lim="800000"/>
            <a:headEnd/>
            <a:tailEnd/>
          </a:ln>
        </p:spPr>
      </p:pic>
      <p:sp>
        <p:nvSpPr>
          <p:cNvPr id="3" name="Title 2"/>
          <p:cNvSpPr>
            <a:spLocks noGrp="1"/>
          </p:cNvSpPr>
          <p:nvPr>
            <p:ph type="title"/>
          </p:nvPr>
        </p:nvSpPr>
        <p:spPr>
          <a:xfrm>
            <a:off x="457200" y="152400"/>
            <a:ext cx="8229600" cy="990600"/>
          </a:xfrm>
        </p:spPr>
        <p:txBody>
          <a:bodyPr>
            <a:normAutofit fontScale="90000"/>
          </a:bodyPr>
          <a:lstStyle/>
          <a:p>
            <a:r>
              <a:rPr lang="en-US" sz="2800" dirty="0" smtClean="0">
                <a:ln w="3200">
                  <a:solidFill>
                    <a:srgbClr val="444D26">
                      <a:shade val="75000"/>
                      <a:alpha val="25000"/>
                    </a:srgbClr>
                  </a:solidFill>
                  <a:prstDash val="solid"/>
                  <a:round/>
                </a:ln>
              </a:rPr>
              <a:t>Do you think this poem in Spanish is culturally relevant? Why or why not? (From teacher resources 3</a:t>
            </a:r>
            <a:r>
              <a:rPr lang="en-US" sz="2800" baseline="30000" dirty="0" smtClean="0">
                <a:ln w="3200">
                  <a:solidFill>
                    <a:srgbClr val="444D26">
                      <a:shade val="75000"/>
                      <a:alpha val="25000"/>
                    </a:srgbClr>
                  </a:solidFill>
                  <a:prstDash val="solid"/>
                  <a:round/>
                </a:ln>
              </a:rPr>
              <a:t>rd</a:t>
            </a:r>
            <a:r>
              <a:rPr lang="en-US" sz="2800" dirty="0" smtClean="0">
                <a:ln w="3200">
                  <a:solidFill>
                    <a:srgbClr val="444D26">
                      <a:shade val="75000"/>
                      <a:alpha val="25000"/>
                    </a:srgbClr>
                  </a:solidFill>
                  <a:prstDash val="solid"/>
                  <a:round/>
                </a:ln>
              </a:rPr>
              <a:t> to 5</a:t>
            </a:r>
            <a:r>
              <a:rPr lang="en-US" sz="2800" baseline="30000" dirty="0" smtClean="0">
                <a:ln w="3200">
                  <a:solidFill>
                    <a:srgbClr val="444D26">
                      <a:shade val="75000"/>
                      <a:alpha val="25000"/>
                    </a:srgbClr>
                  </a:solidFill>
                  <a:prstDash val="solid"/>
                  <a:round/>
                </a:ln>
              </a:rPr>
              <a:t>th</a:t>
            </a:r>
            <a:r>
              <a:rPr lang="en-US" sz="2800" dirty="0" smtClean="0">
                <a:ln w="3200">
                  <a:solidFill>
                    <a:srgbClr val="444D26">
                      <a:shade val="75000"/>
                      <a:alpha val="25000"/>
                    </a:srgbClr>
                  </a:solidFill>
                  <a:prstDash val="solid"/>
                  <a:round/>
                </a:ln>
              </a:rPr>
              <a:t> grade)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rot="5400000">
            <a:off x="1619614" y="1123586"/>
            <a:ext cx="605717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 y="152400"/>
          <a:ext cx="8229600" cy="6400800"/>
        </p:xfrm>
        <a:graphic>
          <a:graphicData uri="http://schemas.openxmlformats.org/drawingml/2006/table">
            <a:tbl>
              <a:tblPr firstRow="1" bandRow="1">
                <a:tableStyleId>{5C22544A-7EE6-4342-B048-85BDC9FD1C3A}</a:tableStyleId>
              </a:tblPr>
              <a:tblGrid>
                <a:gridCol w="4038600"/>
                <a:gridCol w="4191000"/>
              </a:tblGrid>
              <a:tr h="346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1" kern="1200" baseline="0" dirty="0" smtClean="0">
                          <a:solidFill>
                            <a:schemeClr val="dk1"/>
                          </a:solidFill>
                          <a:latin typeface="Arial" pitchFamily="34" charset="0"/>
                          <a:ea typeface="+mn-ea"/>
                          <a:cs typeface="Arial" pitchFamily="34" charset="0"/>
                        </a:rPr>
                        <a:t>Mini-Lesson 17: Seeing with Poet’s Eyes </a:t>
                      </a:r>
                    </a:p>
                    <a:p>
                      <a:endParaRPr lang="en-US" sz="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1" kern="1200" baseline="0" dirty="0" smtClean="0">
                          <a:solidFill>
                            <a:schemeClr val="dk1"/>
                          </a:solidFill>
                          <a:latin typeface="Arial" pitchFamily="34" charset="0"/>
                          <a:ea typeface="+mn-ea"/>
                          <a:cs typeface="Arial" pitchFamily="34" charset="0"/>
                        </a:rPr>
                        <a:t>Mini-Lesson 18: Seeing with Poet’s Eyes </a:t>
                      </a:r>
                    </a:p>
                    <a:p>
                      <a:endParaRPr lang="en-US" sz="800" dirty="0">
                        <a:latin typeface="Arial" pitchFamily="34" charset="0"/>
                        <a:cs typeface="Arial" pitchFamily="34" charset="0"/>
                      </a:endParaRPr>
                    </a:p>
                  </a:txBody>
                  <a:tcPr/>
                </a:tc>
              </a:tr>
              <a:tr h="6054149">
                <a:tc>
                  <a:txBody>
                    <a:bodyPr/>
                    <a:lstStyle/>
                    <a:p>
                      <a:r>
                        <a:rPr kumimoji="0" lang="en-US" sz="800" i="1" kern="1200" baseline="0" dirty="0" smtClean="0">
                          <a:solidFill>
                            <a:schemeClr val="dk1"/>
                          </a:solidFill>
                          <a:latin typeface="Arial" pitchFamily="34" charset="0"/>
                          <a:ea typeface="+mn-ea"/>
                          <a:cs typeface="Arial" pitchFamily="34" charset="0"/>
                        </a:rPr>
                        <a:t>1. Tell students that toady we are beginning a new writing project. Tell them that this unit will be slightly different from other units because we will be studying and</a:t>
                      </a:r>
                      <a:r>
                        <a:rPr kumimoji="0" lang="en-US" sz="800" i="0" kern="1200" baseline="0" dirty="0" smtClean="0">
                          <a:solidFill>
                            <a:schemeClr val="dk1"/>
                          </a:solidFill>
                          <a:latin typeface="Arial" pitchFamily="34" charset="0"/>
                          <a:ea typeface="+mn-ea"/>
                          <a:cs typeface="Arial" pitchFamily="34" charset="0"/>
                        </a:rPr>
                        <a:t> </a:t>
                      </a:r>
                      <a:r>
                        <a:rPr lang="en-US" sz="800" baseline="0" dirty="0" smtClean="0">
                          <a:solidFill>
                            <a:srgbClr val="000000"/>
                          </a:solidFill>
                          <a:latin typeface="Arial" pitchFamily="34" charset="0"/>
                          <a:cs typeface="Arial" pitchFamily="34" charset="0"/>
                        </a:rPr>
                        <a:t>writing a special genre called poetry. If you have read poems throughout the year, share those again with students drawing attention to the fact that students are already familiar with a few poems.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2. Tell them one reason you love poetry so much is that poets often see everyday objects in a new, fresh way.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3. Show the students a pencil sharpener. Share with them Zoe Ryder White’s Poem written on chart paper. Highlight how Zoe saw this object in such an interesting, exciting way! </a:t>
                      </a:r>
                    </a:p>
                    <a:p>
                      <a:endParaRPr lang="en-US" sz="800" baseline="0" dirty="0" smtClean="0">
                        <a:solidFill>
                          <a:srgbClr val="000000"/>
                        </a:solidFill>
                        <a:latin typeface="Arial" pitchFamily="34" charset="0"/>
                        <a:cs typeface="Arial" pitchFamily="34" charset="0"/>
                      </a:endParaRPr>
                    </a:p>
                    <a:p>
                      <a:r>
                        <a:rPr lang="en-US" sz="800" b="1" baseline="0" dirty="0" smtClean="0">
                          <a:solidFill>
                            <a:srgbClr val="000000"/>
                          </a:solidFill>
                          <a:latin typeface="Arial" pitchFamily="34" charset="0"/>
                          <a:cs typeface="Arial" pitchFamily="34" charset="0"/>
                        </a:rPr>
                        <a:t>Active Engagement: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4. Ask students how they would see an everyday object in a new way using their “poet’s eyes.”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5. Have students look at the ceiling and describe it in a fresh, interesting way.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6. Share Zoe’s poem titled Ceiling. Again draw attention to how she saw an everyday object with fresh eyes.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7. Enforce that in poetry we look at things in new ways. We look with our eyes but we also look with our heart and mind. </a:t>
                      </a:r>
                    </a:p>
                    <a:p>
                      <a:endParaRPr lang="en-US" sz="800" baseline="0" dirty="0" smtClean="0">
                        <a:solidFill>
                          <a:srgbClr val="000000"/>
                        </a:solidFill>
                        <a:latin typeface="Arial" pitchFamily="34" charset="0"/>
                        <a:cs typeface="Arial" pitchFamily="34" charset="0"/>
                      </a:endParaRPr>
                    </a:p>
                    <a:p>
                      <a:r>
                        <a:rPr lang="en-US" sz="800" i="1" baseline="0" dirty="0" smtClean="0">
                          <a:solidFill>
                            <a:srgbClr val="000000"/>
                          </a:solidFill>
                          <a:latin typeface="Arial" pitchFamily="34" charset="0"/>
                          <a:cs typeface="Arial" pitchFamily="34" charset="0"/>
                        </a:rPr>
                        <a:t>8. Place everyday objects around the room. Send students off to write (or draw) about everyday objects. </a:t>
                      </a:r>
                      <a:r>
                        <a:rPr lang="en-US" sz="800" b="1" i="1" baseline="0" dirty="0" smtClean="0">
                          <a:solidFill>
                            <a:srgbClr val="000000"/>
                          </a:solidFill>
                          <a:latin typeface="Arial" pitchFamily="34" charset="0"/>
                          <a:cs typeface="Arial" pitchFamily="34" charset="0"/>
                        </a:rPr>
                        <a:t>Teacher may want to consider modeling this process through drawing. </a:t>
                      </a:r>
                    </a:p>
                    <a:p>
                      <a:r>
                        <a:rPr lang="en-US" sz="800" baseline="0" dirty="0" smtClean="0">
                          <a:solidFill>
                            <a:srgbClr val="000000"/>
                          </a:solidFill>
                          <a:latin typeface="Arial" pitchFamily="34" charset="0"/>
                          <a:cs typeface="Arial" pitchFamily="34" charset="0"/>
                        </a:rPr>
                        <a:t>	</a:t>
                      </a:r>
                    </a:p>
                    <a:p>
                      <a:r>
                        <a:rPr kumimoji="0" lang="en-US" sz="800" kern="1200" baseline="0" dirty="0" smtClean="0">
                          <a:solidFill>
                            <a:schemeClr val="dk1"/>
                          </a:solidFill>
                          <a:latin typeface="Arial" pitchFamily="34" charset="0"/>
                          <a:ea typeface="+mn-ea"/>
                          <a:cs typeface="Arial" pitchFamily="34" charset="0"/>
                        </a:rPr>
                        <a:t>	</a:t>
                      </a:r>
                    </a:p>
                    <a:p>
                      <a:endParaRPr lang="en-US" sz="800" dirty="0">
                        <a:latin typeface="Arial" pitchFamily="34" charset="0"/>
                        <a:cs typeface="Arial" pitchFamily="34" charset="0"/>
                      </a:endParaRPr>
                    </a:p>
                  </a:txBody>
                  <a:tcPr/>
                </a:tc>
                <a:tc>
                  <a:txBody>
                    <a:bodyPr/>
                    <a:lstStyle/>
                    <a:p>
                      <a:r>
                        <a:rPr kumimoji="0" lang="en-US" sz="800" kern="1200" baseline="0" dirty="0" smtClean="0">
                          <a:solidFill>
                            <a:schemeClr val="dk1"/>
                          </a:solidFill>
                          <a:latin typeface="Arial" pitchFamily="34" charset="0"/>
                          <a:ea typeface="+mn-ea"/>
                          <a:cs typeface="Arial" pitchFamily="34" charset="0"/>
                        </a:rPr>
                        <a:t>1. Remind students that yesterday we began looking at everyday objects with poet’s eyes. </a:t>
                      </a:r>
                    </a:p>
                    <a:p>
                      <a:endParaRPr kumimoji="0" lang="en-US" sz="800" kern="1200" baseline="0" dirty="0" smtClean="0">
                        <a:solidFill>
                          <a:schemeClr val="dk1"/>
                        </a:solidFill>
                        <a:latin typeface="Arial" pitchFamily="34" charset="0"/>
                        <a:ea typeface="+mn-ea"/>
                        <a:cs typeface="Arial" pitchFamily="34" charset="0"/>
                      </a:endParaRPr>
                    </a:p>
                    <a:p>
                      <a:r>
                        <a:rPr kumimoji="0" lang="en-US" sz="800" kern="1200" baseline="0" dirty="0" smtClean="0">
                          <a:solidFill>
                            <a:schemeClr val="dk1"/>
                          </a:solidFill>
                          <a:latin typeface="Arial" pitchFamily="34" charset="0"/>
                          <a:ea typeface="+mn-ea"/>
                          <a:cs typeface="Arial" pitchFamily="34" charset="0"/>
                        </a:rPr>
                        <a:t>2. Tell them today we are going to continue to look at objects in fresh ways.</a:t>
                      </a:r>
                    </a:p>
                    <a:p>
                      <a:r>
                        <a:rPr kumimoji="0" lang="en-US" sz="800" kern="1200" baseline="0" dirty="0" smtClean="0">
                          <a:solidFill>
                            <a:schemeClr val="dk1"/>
                          </a:solidFill>
                          <a:latin typeface="Arial" pitchFamily="34" charset="0"/>
                          <a:ea typeface="+mn-ea"/>
                          <a:cs typeface="Arial" pitchFamily="34" charset="0"/>
                        </a:rPr>
                        <a:t>Show students a safety pin. On chart paper, create a T-chart labeled scientist’s notes and poet’s notes. </a:t>
                      </a:r>
                    </a:p>
                    <a:p>
                      <a:endParaRPr kumimoji="0" lang="en-US" sz="800" kern="1200" baseline="0" dirty="0" smtClean="0">
                        <a:solidFill>
                          <a:schemeClr val="dk1"/>
                        </a:solidFill>
                        <a:latin typeface="Arial" pitchFamily="34" charset="0"/>
                        <a:ea typeface="+mn-ea"/>
                        <a:cs typeface="Arial" pitchFamily="34" charset="0"/>
                      </a:endParaRPr>
                    </a:p>
                    <a:p>
                      <a:r>
                        <a:rPr kumimoji="0" lang="en-US" sz="800" kern="1200" baseline="0" dirty="0" smtClean="0">
                          <a:solidFill>
                            <a:schemeClr val="dk1"/>
                          </a:solidFill>
                          <a:latin typeface="Arial" pitchFamily="34" charset="0"/>
                          <a:ea typeface="+mn-ea"/>
                          <a:cs typeface="Arial" pitchFamily="34" charset="0"/>
                        </a:rPr>
                        <a:t>4. List how a scientist would see this object in very obvious simple ways (i.e. grey, small, metal, sharp, round part). </a:t>
                      </a:r>
                    </a:p>
                    <a:p>
                      <a:endParaRPr kumimoji="0" lang="en-US" sz="800" kern="1200" baseline="0" dirty="0" smtClean="0">
                        <a:solidFill>
                          <a:schemeClr val="dk1"/>
                        </a:solidFill>
                        <a:latin typeface="Arial" pitchFamily="34" charset="0"/>
                        <a:ea typeface="+mn-ea"/>
                        <a:cs typeface="Arial" pitchFamily="34" charset="0"/>
                      </a:endParaRPr>
                    </a:p>
                    <a:p>
                      <a:r>
                        <a:rPr kumimoji="0" lang="en-US" sz="800" kern="1200" baseline="0" dirty="0" smtClean="0">
                          <a:solidFill>
                            <a:schemeClr val="dk1"/>
                          </a:solidFill>
                          <a:latin typeface="Arial" pitchFamily="34" charset="0"/>
                          <a:ea typeface="+mn-ea"/>
                          <a:cs typeface="Arial" pitchFamily="34" charset="0"/>
                        </a:rPr>
                        <a:t>5. Then read aloud Valerie Worth’s poem Safety Pin. After have students help you list how a poet saw the safety pin. </a:t>
                      </a:r>
                    </a:p>
                    <a:p>
                      <a:endParaRPr kumimoji="0" lang="en-US" sz="800" kern="1200" baseline="0" dirty="0" smtClean="0">
                        <a:solidFill>
                          <a:schemeClr val="dk1"/>
                        </a:solidFill>
                        <a:latin typeface="Arial" pitchFamily="34" charset="0"/>
                        <a:ea typeface="+mn-ea"/>
                        <a:cs typeface="Arial" pitchFamily="34" charset="0"/>
                      </a:endParaRPr>
                    </a:p>
                    <a:p>
                      <a:r>
                        <a:rPr kumimoji="0" lang="en-US" sz="800" b="1" kern="1200" baseline="0" dirty="0" smtClean="0">
                          <a:solidFill>
                            <a:schemeClr val="dk1"/>
                          </a:solidFill>
                          <a:latin typeface="Arial" pitchFamily="34" charset="0"/>
                          <a:ea typeface="+mn-ea"/>
                          <a:cs typeface="Arial" pitchFamily="34" charset="0"/>
                        </a:rPr>
                        <a:t>Active Engagement </a:t>
                      </a:r>
                      <a:endParaRPr kumimoji="0" lang="en-US" sz="800" kern="1200" baseline="0" dirty="0" smtClean="0">
                        <a:solidFill>
                          <a:schemeClr val="dk1"/>
                        </a:solidFill>
                        <a:latin typeface="Arial" pitchFamily="34" charset="0"/>
                        <a:ea typeface="+mn-ea"/>
                        <a:cs typeface="Arial" pitchFamily="34" charset="0"/>
                      </a:endParaRPr>
                    </a:p>
                    <a:p>
                      <a:r>
                        <a:rPr kumimoji="0" lang="en-US" sz="800" kern="1200" baseline="0" dirty="0" smtClean="0">
                          <a:solidFill>
                            <a:schemeClr val="dk1"/>
                          </a:solidFill>
                          <a:latin typeface="Arial" pitchFamily="34" charset="0"/>
                          <a:ea typeface="+mn-ea"/>
                          <a:cs typeface="Arial" pitchFamily="34" charset="0"/>
                        </a:rPr>
                        <a:t>4. Allow students to examine more everyday objects with poet’s eyes. </a:t>
                      </a:r>
                    </a:p>
                    <a:p>
                      <a:endParaRPr kumimoji="0" lang="en-US" sz="800" kern="1200" baseline="0" dirty="0" smtClean="0">
                        <a:solidFill>
                          <a:schemeClr val="dk1"/>
                        </a:solidFill>
                        <a:latin typeface="Arial" pitchFamily="34" charset="0"/>
                        <a:ea typeface="+mn-ea"/>
                        <a:cs typeface="Arial" pitchFamily="34" charset="0"/>
                      </a:endParaRPr>
                    </a:p>
                    <a:p>
                      <a:r>
                        <a:rPr kumimoji="0" lang="en-US" sz="800" b="1" kern="1200" baseline="0" dirty="0" smtClean="0">
                          <a:solidFill>
                            <a:schemeClr val="dk1"/>
                          </a:solidFill>
                          <a:latin typeface="Arial" pitchFamily="34" charset="0"/>
                          <a:ea typeface="+mn-ea"/>
                          <a:cs typeface="Arial" pitchFamily="34" charset="0"/>
                        </a:rPr>
                        <a:t>5. Mid way, stop students. Congratulate them for using their poet’s eyes. However, encourage them to slow down and only look at one object closely. </a:t>
                      </a:r>
                    </a:p>
                    <a:p>
                      <a:endParaRPr kumimoji="0" lang="en-US" sz="800" kern="1200" baseline="0" dirty="0" smtClean="0">
                        <a:solidFill>
                          <a:schemeClr val="dk1"/>
                        </a:solidFill>
                        <a:latin typeface="Arial" pitchFamily="34" charset="0"/>
                        <a:ea typeface="+mn-ea"/>
                        <a:cs typeface="Arial" pitchFamily="34" charset="0"/>
                      </a:endParaRPr>
                    </a:p>
                    <a:p>
                      <a:r>
                        <a:rPr kumimoji="0" lang="en-US" sz="800" b="1" kern="1200" baseline="0" dirty="0" smtClean="0">
                          <a:solidFill>
                            <a:schemeClr val="dk1"/>
                          </a:solidFill>
                          <a:latin typeface="Arial" pitchFamily="34" charset="0"/>
                          <a:ea typeface="+mn-ea"/>
                          <a:cs typeface="Arial" pitchFamily="34" charset="0"/>
                        </a:rPr>
                        <a:t>Share/Reflect </a:t>
                      </a:r>
                    </a:p>
                    <a:p>
                      <a:r>
                        <a:rPr kumimoji="0" lang="en-US" sz="800" kern="1200" baseline="0" dirty="0" smtClean="0">
                          <a:solidFill>
                            <a:schemeClr val="dk1"/>
                          </a:solidFill>
                          <a:latin typeface="Arial" pitchFamily="34" charset="0"/>
                          <a:ea typeface="+mn-ea"/>
                          <a:cs typeface="Arial" pitchFamily="34" charset="0"/>
                        </a:rPr>
                        <a:t>Choose some students to share their discoveries with the whole group. </a:t>
                      </a:r>
                    </a:p>
                    <a:p>
                      <a:r>
                        <a:rPr kumimoji="0" lang="en-US" sz="800" b="1" kern="1200" baseline="0" dirty="0" smtClean="0">
                          <a:solidFill>
                            <a:schemeClr val="dk1"/>
                          </a:solidFill>
                          <a:latin typeface="Arial" pitchFamily="34" charset="0"/>
                          <a:ea typeface="+mn-ea"/>
                          <a:cs typeface="Arial" pitchFamily="34" charset="0"/>
                        </a:rPr>
                        <a:t>Safety Pin </a:t>
                      </a:r>
                    </a:p>
                    <a:p>
                      <a:r>
                        <a:rPr kumimoji="0" lang="en-US" sz="800" kern="1200" baseline="0" dirty="0" smtClean="0">
                          <a:solidFill>
                            <a:schemeClr val="dk1"/>
                          </a:solidFill>
                          <a:latin typeface="Arial" pitchFamily="34" charset="0"/>
                          <a:ea typeface="+mn-ea"/>
                          <a:cs typeface="Arial" pitchFamily="34" charset="0"/>
                        </a:rPr>
                        <a:t>By Valerie Worth </a:t>
                      </a:r>
                    </a:p>
                    <a:p>
                      <a:r>
                        <a:rPr kumimoji="0" lang="en-US" sz="800" kern="1200" baseline="0" dirty="0" smtClean="0">
                          <a:solidFill>
                            <a:schemeClr val="dk1"/>
                          </a:solidFill>
                          <a:latin typeface="Arial" pitchFamily="34" charset="0"/>
                          <a:ea typeface="+mn-ea"/>
                          <a:cs typeface="Arial" pitchFamily="34" charset="0"/>
                        </a:rPr>
                        <a:t>Closed, it sleeps </a:t>
                      </a:r>
                    </a:p>
                    <a:p>
                      <a:r>
                        <a:rPr kumimoji="0" lang="en-US" sz="800" kern="1200" baseline="0" dirty="0" smtClean="0">
                          <a:solidFill>
                            <a:schemeClr val="dk1"/>
                          </a:solidFill>
                          <a:latin typeface="Arial" pitchFamily="34" charset="0"/>
                          <a:ea typeface="+mn-ea"/>
                          <a:cs typeface="Arial" pitchFamily="34" charset="0"/>
                        </a:rPr>
                        <a:t>On its side </a:t>
                      </a:r>
                    </a:p>
                    <a:p>
                      <a:r>
                        <a:rPr kumimoji="0" lang="en-US" sz="800" kern="1200" baseline="0" dirty="0" smtClean="0">
                          <a:solidFill>
                            <a:schemeClr val="dk1"/>
                          </a:solidFill>
                          <a:latin typeface="Arial" pitchFamily="34" charset="0"/>
                          <a:ea typeface="+mn-ea"/>
                          <a:cs typeface="Arial" pitchFamily="34" charset="0"/>
                        </a:rPr>
                        <a:t>Quietly, </a:t>
                      </a:r>
                    </a:p>
                    <a:p>
                      <a:r>
                        <a:rPr kumimoji="0" lang="en-US" sz="800" kern="1200" baseline="0" dirty="0" smtClean="0">
                          <a:solidFill>
                            <a:schemeClr val="dk1"/>
                          </a:solidFill>
                          <a:latin typeface="Arial" pitchFamily="34" charset="0"/>
                          <a:ea typeface="+mn-ea"/>
                          <a:cs typeface="Arial" pitchFamily="34" charset="0"/>
                        </a:rPr>
                        <a:t>The silver </a:t>
                      </a:r>
                    </a:p>
                    <a:p>
                      <a:r>
                        <a:rPr kumimoji="0" lang="en-US" sz="800" kern="1200" baseline="0" dirty="0" smtClean="0">
                          <a:solidFill>
                            <a:schemeClr val="dk1"/>
                          </a:solidFill>
                          <a:latin typeface="Arial" pitchFamily="34" charset="0"/>
                          <a:ea typeface="+mn-ea"/>
                          <a:cs typeface="Arial" pitchFamily="34" charset="0"/>
                        </a:rPr>
                        <a:t>Image </a:t>
                      </a:r>
                    </a:p>
                    <a:p>
                      <a:r>
                        <a:rPr kumimoji="0" lang="en-US" sz="800" kern="1200" baseline="0" dirty="0" smtClean="0">
                          <a:solidFill>
                            <a:schemeClr val="dk1"/>
                          </a:solidFill>
                          <a:latin typeface="Arial" pitchFamily="34" charset="0"/>
                          <a:ea typeface="+mn-ea"/>
                          <a:cs typeface="Arial" pitchFamily="34" charset="0"/>
                        </a:rPr>
                        <a:t>Of some </a:t>
                      </a:r>
                    </a:p>
                    <a:p>
                      <a:r>
                        <a:rPr kumimoji="0" lang="en-US" sz="800" kern="1200" baseline="0" dirty="0" smtClean="0">
                          <a:solidFill>
                            <a:schemeClr val="dk1"/>
                          </a:solidFill>
                          <a:latin typeface="Arial" pitchFamily="34" charset="0"/>
                          <a:ea typeface="+mn-ea"/>
                          <a:cs typeface="Arial" pitchFamily="34" charset="0"/>
                        </a:rPr>
                        <a:t>Small fish; </a:t>
                      </a:r>
                    </a:p>
                    <a:p>
                      <a:r>
                        <a:rPr kumimoji="0" lang="en-US" sz="800" kern="1200" baseline="0" dirty="0" smtClean="0">
                          <a:solidFill>
                            <a:schemeClr val="dk1"/>
                          </a:solidFill>
                          <a:latin typeface="Arial" pitchFamily="34" charset="0"/>
                          <a:ea typeface="+mn-ea"/>
                          <a:cs typeface="Arial" pitchFamily="34" charset="0"/>
                        </a:rPr>
                        <a:t>Opened, it snaps </a:t>
                      </a:r>
                    </a:p>
                    <a:p>
                      <a:r>
                        <a:rPr kumimoji="0" lang="en-US" sz="800" kern="1200" baseline="0" dirty="0" smtClean="0">
                          <a:solidFill>
                            <a:schemeClr val="dk1"/>
                          </a:solidFill>
                          <a:latin typeface="Arial" pitchFamily="34" charset="0"/>
                          <a:ea typeface="+mn-ea"/>
                          <a:cs typeface="Arial" pitchFamily="34" charset="0"/>
                        </a:rPr>
                        <a:t>Its tail out </a:t>
                      </a:r>
                    </a:p>
                    <a:p>
                      <a:r>
                        <a:rPr kumimoji="0" lang="en-US" sz="800" kern="1200" baseline="0" dirty="0" smtClean="0">
                          <a:solidFill>
                            <a:schemeClr val="dk1"/>
                          </a:solidFill>
                          <a:latin typeface="Arial" pitchFamily="34" charset="0"/>
                          <a:ea typeface="+mn-ea"/>
                          <a:cs typeface="Arial" pitchFamily="34" charset="0"/>
                        </a:rPr>
                        <a:t>Like a thin </a:t>
                      </a:r>
                    </a:p>
                    <a:p>
                      <a:r>
                        <a:rPr kumimoji="0" lang="en-US" sz="800" kern="1200" baseline="0" dirty="0" smtClean="0">
                          <a:solidFill>
                            <a:schemeClr val="dk1"/>
                          </a:solidFill>
                          <a:latin typeface="Arial" pitchFamily="34" charset="0"/>
                          <a:ea typeface="+mn-ea"/>
                          <a:cs typeface="Arial" pitchFamily="34" charset="0"/>
                        </a:rPr>
                        <a:t>Shrimp, and looks </a:t>
                      </a:r>
                    </a:p>
                    <a:p>
                      <a:r>
                        <a:rPr kumimoji="0" lang="en-US" sz="800" kern="1200" baseline="0" dirty="0" smtClean="0">
                          <a:solidFill>
                            <a:schemeClr val="dk1"/>
                          </a:solidFill>
                          <a:latin typeface="Arial" pitchFamily="34" charset="0"/>
                          <a:ea typeface="+mn-ea"/>
                          <a:cs typeface="Arial" pitchFamily="34" charset="0"/>
                        </a:rPr>
                        <a:t>At the sharp </a:t>
                      </a:r>
                    </a:p>
                    <a:p>
                      <a:r>
                        <a:rPr kumimoji="0" lang="en-US" sz="800" kern="1200" baseline="0" dirty="0" smtClean="0">
                          <a:solidFill>
                            <a:schemeClr val="dk1"/>
                          </a:solidFill>
                          <a:latin typeface="Arial" pitchFamily="34" charset="0"/>
                          <a:ea typeface="+mn-ea"/>
                          <a:cs typeface="Arial" pitchFamily="34" charset="0"/>
                        </a:rPr>
                        <a:t>Point with a Surprised eye. </a:t>
                      </a:r>
                      <a:r>
                        <a:rPr kumimoji="0" lang="en-US" sz="1800" kern="1200" baseline="0" dirty="0" smtClean="0">
                          <a:solidFill>
                            <a:schemeClr val="dk1"/>
                          </a:solidFill>
                          <a:latin typeface="Arial" pitchFamily="34" charset="0"/>
                          <a:ea typeface="+mn-ea"/>
                          <a:cs typeface="Arial" pitchFamily="34" charset="0"/>
                        </a:rPr>
                        <a:t>	</a:t>
                      </a:r>
                    </a:p>
                    <a:p>
                      <a:endParaRPr lang="en-US" sz="8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838200"/>
          </a:xfrm>
        </p:spPr>
        <p:txBody>
          <a:bodyPr/>
          <a:lstStyle/>
          <a:p>
            <a:endParaRPr lang="en-US" dirty="0"/>
          </a:p>
        </p:txBody>
      </p:sp>
      <p:graphicFrame>
        <p:nvGraphicFramePr>
          <p:cNvPr id="6" name="Table 5"/>
          <p:cNvGraphicFramePr>
            <a:graphicFrameLocks noGrp="1"/>
          </p:cNvGraphicFramePr>
          <p:nvPr/>
        </p:nvGraphicFramePr>
        <p:xfrm>
          <a:off x="533400" y="228600"/>
          <a:ext cx="8229600" cy="6534091"/>
        </p:xfrm>
        <a:graphic>
          <a:graphicData uri="http://schemas.openxmlformats.org/drawingml/2006/table">
            <a:tbl>
              <a:tblPr firstRow="1" bandRow="1">
                <a:tableStyleId>{5C22544A-7EE6-4342-B048-85BDC9FD1C3A}</a:tableStyleId>
              </a:tblPr>
              <a:tblGrid>
                <a:gridCol w="4038600"/>
                <a:gridCol w="4191000"/>
              </a:tblGrid>
              <a:tr h="346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1" kern="1200" baseline="0" dirty="0" smtClean="0">
                          <a:solidFill>
                            <a:schemeClr val="dk1"/>
                          </a:solidFill>
                          <a:latin typeface="Arial" pitchFamily="34" charset="0"/>
                          <a:ea typeface="+mn-ea"/>
                          <a:cs typeface="Arial" pitchFamily="34" charset="0"/>
                        </a:rPr>
                        <a:t>Mini-Lesson 17 Modified</a:t>
                      </a:r>
                    </a:p>
                    <a:p>
                      <a:endParaRPr lang="en-US" sz="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1" kern="1200" baseline="0" dirty="0" smtClean="0">
                          <a:solidFill>
                            <a:schemeClr val="dk1"/>
                          </a:solidFill>
                          <a:latin typeface="Arial" pitchFamily="34" charset="0"/>
                          <a:ea typeface="+mn-ea"/>
                          <a:cs typeface="Arial" pitchFamily="34" charset="0"/>
                        </a:rPr>
                        <a:t>Mini-Lesson 18: Modified</a:t>
                      </a:r>
                    </a:p>
                    <a:p>
                      <a:endParaRPr lang="en-US" sz="800" dirty="0">
                        <a:latin typeface="Arial" pitchFamily="34" charset="0"/>
                        <a:cs typeface="Arial" pitchFamily="34" charset="0"/>
                      </a:endParaRPr>
                    </a:p>
                  </a:txBody>
                  <a:tcPr/>
                </a:tc>
              </a:tr>
              <a:tr h="6054149">
                <a:tc>
                  <a:txBody>
                    <a:bodyPr/>
                    <a:lstStyle/>
                    <a:p>
                      <a:r>
                        <a:rPr kumimoji="0" lang="en-US" sz="1000" i="1" kern="1200" baseline="0" dirty="0" smtClean="0">
                          <a:solidFill>
                            <a:schemeClr val="dk1"/>
                          </a:solidFill>
                          <a:latin typeface="Arial" pitchFamily="34" charset="0"/>
                          <a:ea typeface="+mn-ea"/>
                          <a:cs typeface="Arial" pitchFamily="34" charset="0"/>
                        </a:rPr>
                        <a:t>1. Tell students that today we are beginning a new writing project. Tell them that this unit will be slightly different from other units because we will be studying and</a:t>
                      </a:r>
                      <a:r>
                        <a:rPr kumimoji="0" lang="en-US" sz="1000" i="0" kern="1200" baseline="0" dirty="0" smtClean="0">
                          <a:solidFill>
                            <a:schemeClr val="dk1"/>
                          </a:solidFill>
                          <a:latin typeface="Arial" pitchFamily="34" charset="0"/>
                          <a:ea typeface="+mn-ea"/>
                          <a:cs typeface="Arial" pitchFamily="34" charset="0"/>
                        </a:rPr>
                        <a:t> </a:t>
                      </a:r>
                      <a:r>
                        <a:rPr lang="en-US" sz="1000" baseline="0" dirty="0" smtClean="0">
                          <a:solidFill>
                            <a:srgbClr val="000000"/>
                          </a:solidFill>
                          <a:latin typeface="Arial" pitchFamily="34" charset="0"/>
                          <a:cs typeface="Arial" pitchFamily="34" charset="0"/>
                        </a:rPr>
                        <a:t>writing a special genre called poetry. If you have read poems throughout the year, share those again with students drawing attention to the fact that students are already familiar with a few poems. </a:t>
                      </a:r>
                    </a:p>
                    <a:p>
                      <a:endParaRPr lang="en-US" sz="1000"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2. Tell them one reason you love poetry so much is that poets often see everyday objects in a new, fresh way.  Tell them that traditional poems in Spanish often are also songs that are learned  generation after generation through family oral traditions.</a:t>
                      </a:r>
                    </a:p>
                    <a:p>
                      <a:endParaRPr lang="en-US" sz="10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rgbClr val="000000"/>
                          </a:solidFill>
                          <a:latin typeface="Arial" pitchFamily="34" charset="0"/>
                          <a:cs typeface="Arial" pitchFamily="34" charset="0"/>
                        </a:rPr>
                        <a:t>3. Show the students a picture of  a rat. Share with them </a:t>
                      </a:r>
                      <a:r>
                        <a:rPr lang="en-US" sz="1000" i="1" baseline="0" dirty="0" err="1" smtClean="0">
                          <a:solidFill>
                            <a:srgbClr val="000000"/>
                          </a:solidFill>
                          <a:latin typeface="Arial" pitchFamily="34" charset="0"/>
                          <a:cs typeface="Arial" pitchFamily="34" charset="0"/>
                        </a:rPr>
                        <a:t>Una</a:t>
                      </a:r>
                      <a:r>
                        <a:rPr lang="en-US" sz="1000" i="1" baseline="0" dirty="0" smtClean="0">
                          <a:solidFill>
                            <a:srgbClr val="000000"/>
                          </a:solidFill>
                          <a:latin typeface="Arial" pitchFamily="34" charset="0"/>
                          <a:cs typeface="Arial" pitchFamily="34" charset="0"/>
                        </a:rPr>
                        <a:t> Rata </a:t>
                      </a:r>
                      <a:r>
                        <a:rPr lang="en-US" sz="1000" i="1" baseline="0" dirty="0" err="1" smtClean="0">
                          <a:solidFill>
                            <a:srgbClr val="000000"/>
                          </a:solidFill>
                          <a:latin typeface="Arial" pitchFamily="34" charset="0"/>
                          <a:cs typeface="Arial" pitchFamily="34" charset="0"/>
                        </a:rPr>
                        <a:t>Vieja</a:t>
                      </a:r>
                      <a:r>
                        <a:rPr lang="en-US" sz="1000" i="1" baseline="0" dirty="0" smtClean="0">
                          <a:solidFill>
                            <a:srgbClr val="000000"/>
                          </a:solidFill>
                          <a:latin typeface="Arial" pitchFamily="34" charset="0"/>
                          <a:cs typeface="Arial" pitchFamily="34" charset="0"/>
                        </a:rPr>
                        <a:t> on chart paper. Highlight how the author saw this object in such an interesting, exciting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rgbClr val="000000"/>
                          </a:solidFill>
                          <a:latin typeface="Arial" pitchFamily="34" charset="0"/>
                          <a:cs typeface="Arial" pitchFamily="34" charset="0"/>
                        </a:rPr>
                        <a:t>4. Sing the verses of </a:t>
                      </a:r>
                      <a:r>
                        <a:rPr lang="en-US" sz="1000" i="1" baseline="0" dirty="0" err="1" smtClean="0">
                          <a:solidFill>
                            <a:srgbClr val="000000"/>
                          </a:solidFill>
                          <a:latin typeface="Arial" pitchFamily="34" charset="0"/>
                          <a:cs typeface="Arial" pitchFamily="34" charset="0"/>
                        </a:rPr>
                        <a:t>Una</a:t>
                      </a:r>
                      <a:r>
                        <a:rPr lang="en-US" sz="1000" i="1" baseline="0" dirty="0" smtClean="0">
                          <a:solidFill>
                            <a:srgbClr val="000000"/>
                          </a:solidFill>
                          <a:latin typeface="Arial" pitchFamily="34" charset="0"/>
                          <a:cs typeface="Arial" pitchFamily="34" charset="0"/>
                        </a:rPr>
                        <a:t> Rata </a:t>
                      </a:r>
                      <a:r>
                        <a:rPr lang="en-US" sz="1000" i="1" baseline="0" dirty="0" err="1" smtClean="0">
                          <a:solidFill>
                            <a:srgbClr val="000000"/>
                          </a:solidFill>
                          <a:latin typeface="Arial" pitchFamily="34" charset="0"/>
                          <a:cs typeface="Arial" pitchFamily="34" charset="0"/>
                        </a:rPr>
                        <a:t>Vieja</a:t>
                      </a:r>
                      <a:r>
                        <a:rPr lang="en-US" sz="1000" i="1" baseline="0" dirty="0" smtClean="0">
                          <a:solidFill>
                            <a:srgbClr val="000000"/>
                          </a:solidFill>
                          <a:latin typeface="Arial" pitchFamily="34" charset="0"/>
                          <a:cs typeface="Arial" pitchFamily="34" charset="0"/>
                        </a:rPr>
                        <a:t> with the students.</a:t>
                      </a:r>
                    </a:p>
                    <a:p>
                      <a:endParaRPr lang="en-US" sz="1000" baseline="0" dirty="0" smtClean="0">
                        <a:solidFill>
                          <a:srgbClr val="000000"/>
                        </a:solidFill>
                        <a:latin typeface="Arial" pitchFamily="34" charset="0"/>
                        <a:cs typeface="Arial" pitchFamily="34" charset="0"/>
                      </a:endParaRPr>
                    </a:p>
                    <a:p>
                      <a:r>
                        <a:rPr lang="en-US" sz="1000" b="1" baseline="0" dirty="0" smtClean="0">
                          <a:solidFill>
                            <a:srgbClr val="000000"/>
                          </a:solidFill>
                          <a:latin typeface="Arial" pitchFamily="34" charset="0"/>
                          <a:cs typeface="Arial" pitchFamily="34" charset="0"/>
                        </a:rPr>
                        <a:t>Active Engagement: </a:t>
                      </a:r>
                    </a:p>
                    <a:p>
                      <a:endParaRPr lang="en-US" sz="1000"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4. Ask students how they would see an everyday object in a new way using their “poet’s eyes.” </a:t>
                      </a:r>
                    </a:p>
                    <a:p>
                      <a:endParaRPr lang="en-US" sz="1000"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5. Have students look at  a picture of a snake and describe it in a fresh, interesting way. </a:t>
                      </a:r>
                    </a:p>
                    <a:p>
                      <a:endParaRPr lang="en-US" sz="1000"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6. Share A la </a:t>
                      </a:r>
                      <a:r>
                        <a:rPr lang="en-US" sz="1000" i="1" baseline="0" dirty="0" err="1" smtClean="0">
                          <a:solidFill>
                            <a:srgbClr val="000000"/>
                          </a:solidFill>
                          <a:latin typeface="Arial" pitchFamily="34" charset="0"/>
                          <a:cs typeface="Arial" pitchFamily="34" charset="0"/>
                        </a:rPr>
                        <a:t>Vibora</a:t>
                      </a:r>
                      <a:r>
                        <a:rPr lang="en-US" sz="1000" i="1" baseline="0" dirty="0" smtClean="0">
                          <a:solidFill>
                            <a:srgbClr val="000000"/>
                          </a:solidFill>
                          <a:latin typeface="Arial" pitchFamily="34" charset="0"/>
                          <a:cs typeface="Arial" pitchFamily="34" charset="0"/>
                        </a:rPr>
                        <a:t> de la Mar. Again draw attention to how the author saw an everyday object with fresh eyes. </a:t>
                      </a:r>
                    </a:p>
                    <a:p>
                      <a:endParaRPr lang="en-US" sz="1000"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7. Enforce that in poetry we look at things in new ways. We look with our eyes but we also look with our heart and mind. </a:t>
                      </a:r>
                    </a:p>
                    <a:p>
                      <a:endParaRPr lang="en-US" sz="1000" i="1"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8. Enact the verses with the students :http://en.wikipedia.org/wiki/La_v%C3%ADbora_de_la_mar</a:t>
                      </a:r>
                    </a:p>
                    <a:p>
                      <a:endParaRPr lang="en-US" sz="1000" baseline="0" dirty="0" smtClean="0">
                        <a:solidFill>
                          <a:srgbClr val="000000"/>
                        </a:solidFill>
                        <a:latin typeface="Arial" pitchFamily="34" charset="0"/>
                        <a:cs typeface="Arial" pitchFamily="34" charset="0"/>
                      </a:endParaRPr>
                    </a:p>
                    <a:p>
                      <a:r>
                        <a:rPr lang="en-US" sz="1000" i="1" baseline="0" dirty="0" smtClean="0">
                          <a:solidFill>
                            <a:srgbClr val="000000"/>
                          </a:solidFill>
                          <a:latin typeface="Arial" pitchFamily="34" charset="0"/>
                          <a:cs typeface="Arial" pitchFamily="34" charset="0"/>
                        </a:rPr>
                        <a:t>8. Place everyday objects around the room. Send students off to write (or draw) about everyday objects. </a:t>
                      </a:r>
                      <a:r>
                        <a:rPr lang="en-US" sz="1000" b="1" i="1" baseline="0" dirty="0" smtClean="0">
                          <a:solidFill>
                            <a:srgbClr val="000000"/>
                          </a:solidFill>
                          <a:latin typeface="Arial" pitchFamily="34" charset="0"/>
                          <a:cs typeface="Arial" pitchFamily="34" charset="0"/>
                        </a:rPr>
                        <a:t>Teacher may want to consider modeling this process through drawing. </a:t>
                      </a:r>
                    </a:p>
                    <a:p>
                      <a:r>
                        <a:rPr lang="en-US" sz="1000" baseline="0" dirty="0" smtClean="0">
                          <a:solidFill>
                            <a:srgbClr val="000000"/>
                          </a:solidFill>
                          <a:latin typeface="Arial" pitchFamily="34" charset="0"/>
                          <a:cs typeface="Arial" pitchFamily="34" charset="0"/>
                        </a:rPr>
                        <a:t>	</a:t>
                      </a:r>
                      <a:endParaRPr kumimoji="0" lang="en-US" sz="1000" kern="1200" baseline="0" dirty="0" smtClean="0">
                        <a:solidFill>
                          <a:schemeClr val="dk1"/>
                        </a:solidFill>
                        <a:latin typeface="Arial" pitchFamily="34" charset="0"/>
                        <a:ea typeface="+mn-ea"/>
                        <a:cs typeface="Arial" pitchFamily="34" charset="0"/>
                      </a:endParaRPr>
                    </a:p>
                    <a:p>
                      <a:endParaRPr lang="en-US" sz="1000" dirty="0">
                        <a:latin typeface="Arial" pitchFamily="34" charset="0"/>
                        <a:cs typeface="Arial" pitchFamily="34" charset="0"/>
                      </a:endParaRPr>
                    </a:p>
                  </a:txBody>
                  <a:tcPr/>
                </a:tc>
                <a:tc>
                  <a:txBody>
                    <a:bodyPr/>
                    <a:lstStyle/>
                    <a:p>
                      <a:r>
                        <a:rPr kumimoji="0" lang="en-US" sz="1000" kern="1200" baseline="0" dirty="0" smtClean="0">
                          <a:solidFill>
                            <a:schemeClr val="dk1"/>
                          </a:solidFill>
                          <a:latin typeface="Arial" pitchFamily="34" charset="0"/>
                          <a:ea typeface="+mn-ea"/>
                          <a:cs typeface="Arial" pitchFamily="34" charset="0"/>
                        </a:rPr>
                        <a:t>1. Remind students that yesterday we began looking at everyday objects with poet’s eyes. </a:t>
                      </a:r>
                    </a:p>
                    <a:p>
                      <a:endParaRPr kumimoji="0" lang="en-US" sz="1000" kern="1200" baseline="0" dirty="0" smtClean="0">
                        <a:solidFill>
                          <a:schemeClr val="dk1"/>
                        </a:solidFill>
                        <a:latin typeface="Arial" pitchFamily="34" charset="0"/>
                        <a:ea typeface="+mn-ea"/>
                        <a:cs typeface="Arial" pitchFamily="34" charset="0"/>
                      </a:endParaRPr>
                    </a:p>
                    <a:p>
                      <a:r>
                        <a:rPr kumimoji="0" lang="en-US" sz="1000" kern="1200" baseline="0" dirty="0" smtClean="0">
                          <a:solidFill>
                            <a:schemeClr val="dk1"/>
                          </a:solidFill>
                          <a:latin typeface="Arial" pitchFamily="34" charset="0"/>
                          <a:ea typeface="+mn-ea"/>
                          <a:cs typeface="Arial" pitchFamily="34" charset="0"/>
                        </a:rPr>
                        <a:t>2. Tell them today we are going to continue to look at objects in fresh ways.</a:t>
                      </a:r>
                    </a:p>
                    <a:p>
                      <a:r>
                        <a:rPr kumimoji="0" lang="en-US" sz="1000" kern="1200" baseline="0" dirty="0" smtClean="0">
                          <a:solidFill>
                            <a:schemeClr val="dk1"/>
                          </a:solidFill>
                          <a:latin typeface="Arial" pitchFamily="34" charset="0"/>
                          <a:ea typeface="+mn-ea"/>
                          <a:cs typeface="Arial" pitchFamily="34" charset="0"/>
                        </a:rPr>
                        <a:t>Show students a picture of the sun, or a sun from the solar system form science. On chart paper, create a T-chart labeled scientist’s notes and poet’s notes. </a:t>
                      </a:r>
                    </a:p>
                    <a:p>
                      <a:endParaRPr kumimoji="0" lang="en-US" sz="1000" kern="1200" baseline="0" dirty="0" smtClean="0">
                        <a:solidFill>
                          <a:schemeClr val="dk1"/>
                        </a:solidFill>
                        <a:latin typeface="Arial" pitchFamily="34" charset="0"/>
                        <a:ea typeface="+mn-ea"/>
                        <a:cs typeface="Arial" pitchFamily="34" charset="0"/>
                      </a:endParaRPr>
                    </a:p>
                    <a:p>
                      <a:r>
                        <a:rPr kumimoji="0" lang="en-US" sz="1000" kern="1200" baseline="0" dirty="0" smtClean="0">
                          <a:solidFill>
                            <a:schemeClr val="dk1"/>
                          </a:solidFill>
                          <a:latin typeface="Arial" pitchFamily="34" charset="0"/>
                          <a:ea typeface="+mn-ea"/>
                          <a:cs typeface="Arial" pitchFamily="34" charset="0"/>
                        </a:rPr>
                        <a:t>4. List how a scientist would see this object in very obvious simple ways (i.e. made of gas, big, in space, round, yellow, red). </a:t>
                      </a:r>
                    </a:p>
                    <a:p>
                      <a:endParaRPr kumimoji="0" lang="en-US" sz="1000" kern="1200" baseline="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kern="1200" baseline="0" dirty="0" smtClean="0">
                          <a:solidFill>
                            <a:schemeClr val="dk1"/>
                          </a:solidFill>
                          <a:latin typeface="Arial" pitchFamily="34" charset="0"/>
                          <a:ea typeface="+mn-ea"/>
                          <a:cs typeface="Arial" pitchFamily="34" charset="0"/>
                        </a:rPr>
                        <a:t>5. Then read aloud SOL DE MONTERREY de Alfonso Reyes.  After have students help you list how a poet saw the sun. </a:t>
                      </a:r>
                    </a:p>
                    <a:p>
                      <a:endParaRPr kumimoji="0" lang="en-US" sz="1000" kern="1200" baseline="0" dirty="0" smtClean="0">
                        <a:solidFill>
                          <a:schemeClr val="dk1"/>
                        </a:solidFill>
                        <a:latin typeface="Arial" pitchFamily="34" charset="0"/>
                        <a:ea typeface="+mn-ea"/>
                        <a:cs typeface="Arial" pitchFamily="34" charset="0"/>
                      </a:endParaRPr>
                    </a:p>
                    <a:p>
                      <a:r>
                        <a:rPr kumimoji="0" lang="en-US" sz="1000" b="1" kern="1200" baseline="0" dirty="0" smtClean="0">
                          <a:solidFill>
                            <a:schemeClr val="dk1"/>
                          </a:solidFill>
                          <a:latin typeface="Arial" pitchFamily="34" charset="0"/>
                          <a:ea typeface="+mn-ea"/>
                          <a:cs typeface="Arial" pitchFamily="34" charset="0"/>
                        </a:rPr>
                        <a:t>Active Engagement </a:t>
                      </a:r>
                      <a:endParaRPr kumimoji="0" lang="en-US" sz="1000" kern="1200" baseline="0" dirty="0" smtClean="0">
                        <a:solidFill>
                          <a:schemeClr val="dk1"/>
                        </a:solidFill>
                        <a:latin typeface="Arial" pitchFamily="34" charset="0"/>
                        <a:ea typeface="+mn-ea"/>
                        <a:cs typeface="Arial" pitchFamily="34" charset="0"/>
                      </a:endParaRPr>
                    </a:p>
                    <a:p>
                      <a:r>
                        <a:rPr kumimoji="0" lang="en-US" sz="1000" kern="1200" baseline="0" dirty="0" smtClean="0">
                          <a:solidFill>
                            <a:schemeClr val="dk1"/>
                          </a:solidFill>
                          <a:latin typeface="Arial" pitchFamily="34" charset="0"/>
                          <a:ea typeface="+mn-ea"/>
                          <a:cs typeface="Arial" pitchFamily="34" charset="0"/>
                        </a:rPr>
                        <a:t>4. Allow students to examine more everyday objects with poet’s eyes. </a:t>
                      </a:r>
                    </a:p>
                    <a:p>
                      <a:endParaRPr kumimoji="0" lang="en-US" sz="1000" kern="1200" baseline="0" dirty="0" smtClean="0">
                        <a:solidFill>
                          <a:schemeClr val="dk1"/>
                        </a:solidFill>
                        <a:latin typeface="Arial" pitchFamily="34" charset="0"/>
                        <a:ea typeface="+mn-ea"/>
                        <a:cs typeface="Arial" pitchFamily="34" charset="0"/>
                      </a:endParaRPr>
                    </a:p>
                    <a:p>
                      <a:r>
                        <a:rPr kumimoji="0" lang="en-US" sz="1000" b="1" kern="1200" baseline="0" dirty="0" smtClean="0">
                          <a:solidFill>
                            <a:schemeClr val="dk1"/>
                          </a:solidFill>
                          <a:latin typeface="Arial" pitchFamily="34" charset="0"/>
                          <a:ea typeface="+mn-ea"/>
                          <a:cs typeface="Arial" pitchFamily="34" charset="0"/>
                        </a:rPr>
                        <a:t>5. Mid way, stop students. Congratulate them for using their poet’s eyes. However, encourage them to slow down and only look at one object closely. </a:t>
                      </a:r>
                    </a:p>
                    <a:p>
                      <a:endParaRPr kumimoji="0" lang="en-US" sz="1000" kern="1200" baseline="0" dirty="0" smtClean="0">
                        <a:solidFill>
                          <a:schemeClr val="dk1"/>
                        </a:solidFill>
                        <a:latin typeface="Arial" pitchFamily="34" charset="0"/>
                        <a:ea typeface="+mn-ea"/>
                        <a:cs typeface="Arial" pitchFamily="34" charset="0"/>
                      </a:endParaRPr>
                    </a:p>
                    <a:p>
                      <a:r>
                        <a:rPr kumimoji="0" lang="en-US" sz="1000" b="1" kern="1200" baseline="0" dirty="0" smtClean="0">
                          <a:solidFill>
                            <a:schemeClr val="dk1"/>
                          </a:solidFill>
                          <a:latin typeface="Arial" pitchFamily="34" charset="0"/>
                          <a:ea typeface="+mn-ea"/>
                          <a:cs typeface="Arial" pitchFamily="34" charset="0"/>
                        </a:rPr>
                        <a:t>Share/Reflect </a:t>
                      </a:r>
                    </a:p>
                    <a:p>
                      <a:r>
                        <a:rPr kumimoji="0" lang="en-US" sz="1000" kern="1200" baseline="0" dirty="0" smtClean="0">
                          <a:solidFill>
                            <a:schemeClr val="dk1"/>
                          </a:solidFill>
                          <a:latin typeface="Arial" pitchFamily="34" charset="0"/>
                          <a:ea typeface="+mn-ea"/>
                          <a:cs typeface="Arial" pitchFamily="34" charset="0"/>
                        </a:rPr>
                        <a:t>Choose some students to share their discoveries with the whole group. </a:t>
                      </a:r>
                    </a:p>
                    <a:p>
                      <a:r>
                        <a:rPr kumimoji="0" lang="en-US" sz="1000" kern="1200" baseline="0" dirty="0" smtClean="0">
                          <a:solidFill>
                            <a:schemeClr val="dk1"/>
                          </a:solidFill>
                          <a:latin typeface="Arial" pitchFamily="34" charset="0"/>
                          <a:ea typeface="+mn-ea"/>
                          <a:cs typeface="Arial" pitchFamily="34" charset="0"/>
                        </a:rPr>
                        <a:t>	</a:t>
                      </a:r>
                    </a:p>
                    <a:p>
                      <a:r>
                        <a:rPr lang="en-US" sz="1000" dirty="0" smtClean="0">
                          <a:latin typeface="Arial" pitchFamily="34" charset="0"/>
                          <a:cs typeface="Arial" pitchFamily="34" charset="0"/>
                        </a:rPr>
                        <a:t>6. Suggest that students ask their parents about songs or poems that they learned at</a:t>
                      </a:r>
                      <a:r>
                        <a:rPr lang="en-US" sz="1000" baseline="0" dirty="0" smtClean="0">
                          <a:latin typeface="Arial" pitchFamily="34" charset="0"/>
                          <a:cs typeface="Arial" pitchFamily="34" charset="0"/>
                        </a:rPr>
                        <a:t> home when they were children. Ask them to teach them to the students and bring them to the classroom to share. </a:t>
                      </a:r>
                      <a:endParaRPr lang="en-US" sz="10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s-ES" dirty="0" smtClean="0"/>
              <a:t>A la víbora, víbora</a:t>
            </a:r>
            <a:br>
              <a:rPr lang="es-ES" dirty="0" smtClean="0"/>
            </a:br>
            <a:r>
              <a:rPr lang="es-ES" dirty="0" smtClean="0"/>
              <a:t>de la mar, de la mar</a:t>
            </a:r>
            <a:br>
              <a:rPr lang="es-ES" dirty="0" smtClean="0"/>
            </a:br>
            <a:r>
              <a:rPr lang="es-ES" dirty="0" smtClean="0"/>
              <a:t>por aquí pueden pasar</a:t>
            </a:r>
            <a:br>
              <a:rPr lang="es-ES" dirty="0" smtClean="0"/>
            </a:br>
            <a:r>
              <a:rPr lang="es-ES" dirty="0" smtClean="0"/>
              <a:t>Los de adelante corren mucho</a:t>
            </a:r>
            <a:br>
              <a:rPr lang="es-ES" dirty="0" smtClean="0"/>
            </a:br>
            <a:r>
              <a:rPr lang="es-ES" dirty="0" smtClean="0"/>
              <a:t>y los de atrás se quedarán</a:t>
            </a:r>
            <a:br>
              <a:rPr lang="es-ES" dirty="0" smtClean="0"/>
            </a:br>
            <a:r>
              <a:rPr lang="es-ES" dirty="0" smtClean="0"/>
              <a:t>tras, tras, tras, tras.</a:t>
            </a:r>
          </a:p>
          <a:p>
            <a:r>
              <a:rPr lang="es-ES" dirty="0" smtClean="0"/>
              <a:t>Una Mexicana que fruta vendía</a:t>
            </a:r>
            <a:br>
              <a:rPr lang="es-ES" dirty="0" smtClean="0"/>
            </a:br>
            <a:r>
              <a:rPr lang="es-ES" dirty="0" smtClean="0"/>
              <a:t>ciruela, chabacano, melón y sandía.</a:t>
            </a:r>
            <a:br>
              <a:rPr lang="es-ES" dirty="0" smtClean="0"/>
            </a:br>
            <a:r>
              <a:rPr lang="es-ES" dirty="0" smtClean="0"/>
              <a:t>Será melón, será sandía</a:t>
            </a:r>
            <a:br>
              <a:rPr lang="es-ES" dirty="0" smtClean="0"/>
            </a:br>
            <a:r>
              <a:rPr lang="es-ES" dirty="0" smtClean="0"/>
              <a:t>será la vieja del otro día</a:t>
            </a:r>
            <a:br>
              <a:rPr lang="es-ES" dirty="0" smtClean="0"/>
            </a:br>
            <a:r>
              <a:rPr lang="es-ES" dirty="0" smtClean="0"/>
              <a:t>día, día, día, día</a:t>
            </a:r>
          </a:p>
          <a:p>
            <a:r>
              <a:rPr lang="es-ES" dirty="0" smtClean="0"/>
              <a:t>El puente esta quebrado</a:t>
            </a:r>
            <a:br>
              <a:rPr lang="es-ES" dirty="0" smtClean="0"/>
            </a:br>
            <a:r>
              <a:rPr lang="es-ES" dirty="0" smtClean="0"/>
              <a:t>que lo manden componer</a:t>
            </a:r>
            <a:br>
              <a:rPr lang="es-ES" dirty="0" smtClean="0"/>
            </a:br>
            <a:r>
              <a:rPr lang="es-ES" dirty="0" smtClean="0"/>
              <a:t>Con cascaras de huevo</a:t>
            </a:r>
            <a:br>
              <a:rPr lang="es-ES" dirty="0" smtClean="0"/>
            </a:br>
            <a:r>
              <a:rPr lang="es-ES" dirty="0" smtClean="0"/>
              <a:t>y pedazos de oropel</a:t>
            </a:r>
            <a:br>
              <a:rPr lang="es-ES" dirty="0" smtClean="0"/>
            </a:br>
            <a:r>
              <a:rPr lang="es-ES" dirty="0" err="1" smtClean="0"/>
              <a:t>pel</a:t>
            </a:r>
            <a:r>
              <a:rPr lang="es-ES" dirty="0" smtClean="0"/>
              <a:t>, </a:t>
            </a:r>
            <a:r>
              <a:rPr lang="es-ES" dirty="0" err="1" smtClean="0"/>
              <a:t>pel</a:t>
            </a:r>
            <a:r>
              <a:rPr lang="es-ES" dirty="0" smtClean="0"/>
              <a:t>, </a:t>
            </a:r>
            <a:r>
              <a:rPr lang="es-ES" dirty="0" err="1" smtClean="0"/>
              <a:t>pel</a:t>
            </a:r>
            <a:r>
              <a:rPr lang="es-ES" dirty="0" smtClean="0"/>
              <a:t>, </a:t>
            </a:r>
            <a:r>
              <a:rPr lang="es-ES" dirty="0" err="1" smtClean="0"/>
              <a:t>pel</a:t>
            </a:r>
            <a:endParaRPr lang="es-ES" dirty="0" smtClean="0"/>
          </a:p>
          <a:p>
            <a:endParaRPr lang="en-US" dirty="0"/>
          </a:p>
        </p:txBody>
      </p:sp>
      <p:sp>
        <p:nvSpPr>
          <p:cNvPr id="3" name="Title 2"/>
          <p:cNvSpPr>
            <a:spLocks noGrp="1"/>
          </p:cNvSpPr>
          <p:nvPr>
            <p:ph type="title"/>
          </p:nvPr>
        </p:nvSpPr>
        <p:spPr/>
        <p:txBody>
          <a:bodyPr/>
          <a:lstStyle/>
          <a:p>
            <a:r>
              <a:rPr lang="en-US" dirty="0" smtClean="0"/>
              <a:t>A la </a:t>
            </a:r>
            <a:r>
              <a:rPr lang="es-MX" dirty="0" smtClean="0"/>
              <a:t>Víbora</a:t>
            </a:r>
            <a:r>
              <a:rPr lang="en-US" dirty="0" smtClean="0"/>
              <a:t> de la Mar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Una rata vieja que era planchadora</a:t>
            </a:r>
            <a:br>
              <a:rPr lang="es-ES" dirty="0" smtClean="0"/>
            </a:br>
            <a:r>
              <a:rPr lang="es-ES" dirty="0" smtClean="0"/>
              <a:t>por planchar su falda se quemó la cola</a:t>
            </a:r>
            <a:br>
              <a:rPr lang="es-ES" dirty="0" smtClean="0"/>
            </a:br>
            <a:r>
              <a:rPr lang="es-ES" dirty="0" smtClean="0"/>
              <a:t>se puso pomada y se amarró un trapito</a:t>
            </a:r>
            <a:br>
              <a:rPr lang="es-ES" dirty="0" smtClean="0"/>
            </a:br>
            <a:r>
              <a:rPr lang="es-ES" dirty="0" smtClean="0"/>
              <a:t>y a la pobre rata le quedó un rabito</a:t>
            </a:r>
            <a:br>
              <a:rPr lang="es-ES" dirty="0" smtClean="0"/>
            </a:br>
            <a:r>
              <a:rPr lang="es-ES" dirty="0" err="1" smtClean="0"/>
              <a:t>lero</a:t>
            </a:r>
            <a:r>
              <a:rPr lang="es-ES" dirty="0" smtClean="0"/>
              <a:t> </a:t>
            </a:r>
            <a:r>
              <a:rPr lang="es-ES" dirty="0" err="1" smtClean="0"/>
              <a:t>lero</a:t>
            </a:r>
            <a:r>
              <a:rPr lang="es-ES" dirty="0" smtClean="0"/>
              <a:t> </a:t>
            </a:r>
            <a:r>
              <a:rPr lang="es-ES" dirty="0" err="1" smtClean="0"/>
              <a:t>lero</a:t>
            </a:r>
            <a:r>
              <a:rPr lang="es-ES" dirty="0" smtClean="0"/>
              <a:t> </a:t>
            </a:r>
            <a:br>
              <a:rPr lang="es-ES" dirty="0" smtClean="0"/>
            </a:br>
            <a:r>
              <a:rPr lang="es-ES" dirty="0" err="1" smtClean="0"/>
              <a:t>lero</a:t>
            </a:r>
            <a:r>
              <a:rPr lang="es-ES" dirty="0" smtClean="0"/>
              <a:t> </a:t>
            </a:r>
            <a:r>
              <a:rPr lang="es-ES" dirty="0" err="1" smtClean="0"/>
              <a:t>lero</a:t>
            </a:r>
            <a:r>
              <a:rPr lang="es-ES" dirty="0" smtClean="0"/>
              <a:t> la </a:t>
            </a:r>
            <a:br>
              <a:rPr lang="es-ES" dirty="0" smtClean="0"/>
            </a:br>
            <a:r>
              <a:rPr lang="es-ES" dirty="0" smtClean="0"/>
              <a:t>esa rata vieja no sabe planchar.</a:t>
            </a:r>
            <a:endParaRPr lang="en-US" dirty="0"/>
          </a:p>
        </p:txBody>
      </p:sp>
      <p:sp>
        <p:nvSpPr>
          <p:cNvPr id="3" name="Title 2"/>
          <p:cNvSpPr>
            <a:spLocks noGrp="1"/>
          </p:cNvSpPr>
          <p:nvPr>
            <p:ph type="title"/>
          </p:nvPr>
        </p:nvSpPr>
        <p:spPr/>
        <p:txBody>
          <a:bodyPr/>
          <a:lstStyle/>
          <a:p>
            <a:r>
              <a:rPr lang="en-US" dirty="0" err="1" smtClean="0"/>
              <a:t>Una</a:t>
            </a:r>
            <a:r>
              <a:rPr lang="en-US" dirty="0" smtClean="0"/>
              <a:t> Rata </a:t>
            </a:r>
            <a:r>
              <a:rPr lang="en-US" dirty="0" err="1" smtClean="0"/>
              <a:t>Vieja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4114800" cy="5410200"/>
          </a:xfrm>
        </p:spPr>
        <p:txBody>
          <a:bodyPr>
            <a:noAutofit/>
          </a:bodyPr>
          <a:lstStyle/>
          <a:p>
            <a:r>
              <a:rPr lang="es-MX" sz="1000" dirty="0" smtClean="0"/>
              <a:t>No cabe duda: de niño,</a:t>
            </a:r>
            <a:br>
              <a:rPr lang="es-MX" sz="1000" dirty="0" smtClean="0"/>
            </a:br>
            <a:r>
              <a:rPr lang="es-MX" sz="1000" dirty="0" smtClean="0"/>
              <a:t>a mí me seguía el sol.</a:t>
            </a:r>
            <a:br>
              <a:rPr lang="es-MX" sz="1000" dirty="0" smtClean="0"/>
            </a:br>
            <a:r>
              <a:rPr lang="es-MX" sz="1000" dirty="0" smtClean="0"/>
              <a:t/>
            </a:r>
            <a:br>
              <a:rPr lang="es-MX" sz="1000" dirty="0" smtClean="0"/>
            </a:br>
            <a:r>
              <a:rPr lang="es-MX" sz="1000" dirty="0" smtClean="0"/>
              <a:t>Andaba detrás de mí</a:t>
            </a:r>
            <a:br>
              <a:rPr lang="es-MX" sz="1000" dirty="0" smtClean="0"/>
            </a:br>
            <a:r>
              <a:rPr lang="es-MX" sz="1000" dirty="0" smtClean="0"/>
              <a:t>como perrito faldero;</a:t>
            </a:r>
            <a:br>
              <a:rPr lang="es-MX" sz="1000" dirty="0" smtClean="0"/>
            </a:br>
            <a:r>
              <a:rPr lang="es-MX" sz="1000" dirty="0" smtClean="0"/>
              <a:t>despeinado y dulce,</a:t>
            </a:r>
            <a:br>
              <a:rPr lang="es-MX" sz="1000" dirty="0" smtClean="0"/>
            </a:br>
            <a:r>
              <a:rPr lang="es-MX" sz="1000" dirty="0" smtClean="0"/>
              <a:t>claro y amarillo:</a:t>
            </a:r>
            <a:br>
              <a:rPr lang="es-MX" sz="1000" dirty="0" smtClean="0"/>
            </a:br>
            <a:r>
              <a:rPr lang="es-MX" sz="1000" dirty="0" smtClean="0"/>
              <a:t>ese sol con sueño</a:t>
            </a:r>
            <a:br>
              <a:rPr lang="es-MX" sz="1000" dirty="0" smtClean="0"/>
            </a:br>
            <a:r>
              <a:rPr lang="es-MX" sz="1000" dirty="0" smtClean="0"/>
              <a:t>que sigue a los niños.</a:t>
            </a:r>
            <a:br>
              <a:rPr lang="es-MX" sz="1000" dirty="0" smtClean="0"/>
            </a:br>
            <a:r>
              <a:rPr lang="es-MX" sz="1000" dirty="0" smtClean="0"/>
              <a:t/>
            </a:r>
            <a:br>
              <a:rPr lang="es-MX" sz="1000" dirty="0" smtClean="0"/>
            </a:br>
            <a:r>
              <a:rPr lang="es-MX" sz="1000" dirty="0" smtClean="0"/>
              <a:t>Saltaba de patio en patio, </a:t>
            </a:r>
            <a:br>
              <a:rPr lang="es-MX" sz="1000" dirty="0" smtClean="0"/>
            </a:br>
            <a:r>
              <a:rPr lang="es-MX" sz="1000" dirty="0" smtClean="0"/>
              <a:t>se revolcaba en mi alcoba.</a:t>
            </a:r>
            <a:br>
              <a:rPr lang="es-MX" sz="1000" dirty="0" smtClean="0"/>
            </a:br>
            <a:r>
              <a:rPr lang="es-MX" sz="1000" dirty="0" smtClean="0"/>
              <a:t>Aun creo que algunas veces</a:t>
            </a:r>
            <a:br>
              <a:rPr lang="es-MX" sz="1000" dirty="0" smtClean="0"/>
            </a:br>
            <a:r>
              <a:rPr lang="es-MX" sz="1000" dirty="0" smtClean="0"/>
              <a:t>lo espantaban con la escoba.</a:t>
            </a:r>
            <a:br>
              <a:rPr lang="es-MX" sz="1000" dirty="0" smtClean="0"/>
            </a:br>
            <a:r>
              <a:rPr lang="es-MX" sz="1000" dirty="0" smtClean="0"/>
              <a:t>Y a la mañana siguiente,</a:t>
            </a:r>
            <a:br>
              <a:rPr lang="es-MX" sz="1000" dirty="0" smtClean="0"/>
            </a:br>
            <a:r>
              <a:rPr lang="es-MX" sz="1000" dirty="0" smtClean="0"/>
              <a:t>ya estaba otra vez conmigo,</a:t>
            </a:r>
            <a:br>
              <a:rPr lang="es-MX" sz="1000" dirty="0" smtClean="0"/>
            </a:br>
            <a:r>
              <a:rPr lang="es-MX" sz="1000" dirty="0" smtClean="0"/>
              <a:t>despeinado y dulce,</a:t>
            </a:r>
            <a:br>
              <a:rPr lang="es-MX" sz="1000" dirty="0" smtClean="0"/>
            </a:br>
            <a:r>
              <a:rPr lang="es-MX" sz="1000" dirty="0" smtClean="0"/>
              <a:t>claro y amarillo:</a:t>
            </a:r>
            <a:br>
              <a:rPr lang="es-MX" sz="1000" dirty="0" smtClean="0"/>
            </a:br>
            <a:r>
              <a:rPr lang="es-MX" sz="1000" dirty="0" smtClean="0"/>
              <a:t>ese sol con sueño</a:t>
            </a:r>
            <a:br>
              <a:rPr lang="es-MX" sz="1000" dirty="0" smtClean="0"/>
            </a:br>
            <a:r>
              <a:rPr lang="es-MX" sz="1000" dirty="0" smtClean="0"/>
              <a:t>que sigue a los niños.</a:t>
            </a:r>
            <a:br>
              <a:rPr lang="es-MX" sz="1000" dirty="0" smtClean="0"/>
            </a:br>
            <a:r>
              <a:rPr lang="es-MX" sz="1000" dirty="0" smtClean="0"/>
              <a:t/>
            </a:r>
            <a:br>
              <a:rPr lang="es-MX" sz="1000" dirty="0" smtClean="0"/>
            </a:br>
            <a:r>
              <a:rPr lang="es-MX" sz="1000" dirty="0" smtClean="0"/>
              <a:t>(El fuego de mayo</a:t>
            </a:r>
            <a:br>
              <a:rPr lang="es-MX" sz="1000" dirty="0" smtClean="0"/>
            </a:br>
            <a:r>
              <a:rPr lang="es-MX" sz="1000" dirty="0" smtClean="0"/>
              <a:t>me armó caballero:</a:t>
            </a:r>
            <a:br>
              <a:rPr lang="es-MX" sz="1000" dirty="0" smtClean="0"/>
            </a:br>
            <a:r>
              <a:rPr lang="es-MX" sz="1000" dirty="0" smtClean="0"/>
              <a:t>yo era el niño andante,</a:t>
            </a:r>
            <a:br>
              <a:rPr lang="es-MX" sz="1000" dirty="0" smtClean="0"/>
            </a:br>
            <a:r>
              <a:rPr lang="es-MX" sz="1000" dirty="0" smtClean="0"/>
              <a:t>y el sol, mi escudero.)</a:t>
            </a:r>
            <a:br>
              <a:rPr lang="es-MX" sz="1000" dirty="0" smtClean="0"/>
            </a:br>
            <a:r>
              <a:rPr lang="es-MX" sz="1000" dirty="0" smtClean="0"/>
              <a:t/>
            </a:r>
            <a:br>
              <a:rPr lang="es-MX" sz="1000" dirty="0" smtClean="0"/>
            </a:br>
            <a:r>
              <a:rPr lang="es-MX" sz="1000" dirty="0" smtClean="0"/>
              <a:t>Todo el cielo era de añil;</a:t>
            </a:r>
            <a:br>
              <a:rPr lang="es-MX" sz="1000" dirty="0" smtClean="0"/>
            </a:br>
            <a:r>
              <a:rPr lang="es-MX" sz="1000" dirty="0" smtClean="0"/>
              <a:t>Toda la casa, de oro.</a:t>
            </a:r>
            <a:br>
              <a:rPr lang="es-MX" sz="1000" dirty="0" smtClean="0"/>
            </a:br>
            <a:r>
              <a:rPr lang="es-MX" sz="1000" dirty="0" smtClean="0"/>
              <a:t>¡Cuánto sol se me metía</a:t>
            </a:r>
            <a:br>
              <a:rPr lang="es-MX" sz="1000" dirty="0" smtClean="0"/>
            </a:br>
            <a:r>
              <a:rPr lang="es-MX" sz="1000" dirty="0" smtClean="0"/>
              <a:t>por los ojos!</a:t>
            </a:r>
            <a:br>
              <a:rPr lang="es-MX" sz="1000" dirty="0" smtClean="0"/>
            </a:br>
            <a:r>
              <a:rPr lang="es-MX" sz="1000" dirty="0" smtClean="0"/>
              <a:t>Mar adentro de la frente,</a:t>
            </a:r>
            <a:br>
              <a:rPr lang="es-MX" sz="1000" dirty="0" smtClean="0"/>
            </a:br>
            <a:r>
              <a:rPr lang="es-MX" sz="1000" dirty="0" smtClean="0"/>
              <a:t>a donde quiera que voy,</a:t>
            </a:r>
            <a:br>
              <a:rPr lang="es-MX" sz="1000" dirty="0" smtClean="0"/>
            </a:br>
            <a:r>
              <a:rPr lang="es-MX" sz="1000" dirty="0" smtClean="0"/>
              <a:t>aunque haya nubes cerradas,</a:t>
            </a:r>
            <a:br>
              <a:rPr lang="es-MX" sz="1000" dirty="0" smtClean="0"/>
            </a:br>
            <a:r>
              <a:rPr lang="es-MX" sz="1000" dirty="0" smtClean="0"/>
              <a:t>¡oh cuánto me pesa el sol!</a:t>
            </a:r>
            <a:br>
              <a:rPr lang="es-MX" sz="1000" dirty="0" smtClean="0"/>
            </a:br>
            <a:r>
              <a:rPr lang="es-MX" sz="1000" dirty="0" smtClean="0"/>
              <a:t>¡Oh cuánto me duele, adentro,</a:t>
            </a:r>
            <a:br>
              <a:rPr lang="es-MX" sz="1000" dirty="0" smtClean="0"/>
            </a:br>
            <a:r>
              <a:rPr lang="es-MX" sz="1000" dirty="0" smtClean="0"/>
              <a:t>esa cisterna de sol</a:t>
            </a:r>
            <a:br>
              <a:rPr lang="es-MX" sz="1000" dirty="0" smtClean="0"/>
            </a:br>
            <a:r>
              <a:rPr lang="es-MX" sz="1000" dirty="0" smtClean="0"/>
              <a:t>que viaja conmigo!</a:t>
            </a:r>
            <a:br>
              <a:rPr lang="es-MX" sz="1000" dirty="0" smtClean="0"/>
            </a:br>
            <a:endParaRPr lang="en-US" sz="1000" dirty="0"/>
          </a:p>
        </p:txBody>
      </p:sp>
      <p:sp>
        <p:nvSpPr>
          <p:cNvPr id="3" name="Title 2"/>
          <p:cNvSpPr>
            <a:spLocks noGrp="1"/>
          </p:cNvSpPr>
          <p:nvPr>
            <p:ph type="title"/>
          </p:nvPr>
        </p:nvSpPr>
        <p:spPr>
          <a:xfrm>
            <a:off x="228600" y="533400"/>
            <a:ext cx="8229600" cy="838200"/>
          </a:xfrm>
        </p:spPr>
        <p:txBody>
          <a:bodyPr>
            <a:normAutofit fontScale="90000"/>
          </a:bodyPr>
          <a:lstStyle/>
          <a:p>
            <a:pPr algn="ctr"/>
            <a:r>
              <a:rPr lang="es-MX" sz="2700" dirty="0" smtClean="0"/>
              <a:t>SOL DE MONTERREY</a:t>
            </a:r>
            <a:br>
              <a:rPr lang="es-MX" sz="2700" dirty="0" smtClean="0"/>
            </a:br>
            <a:r>
              <a:rPr lang="es-MX" sz="2700" dirty="0" smtClean="0"/>
              <a:t>Alfonso Reyes</a:t>
            </a:r>
            <a:r>
              <a:rPr lang="en-US" sz="4400" dirty="0" smtClean="0"/>
              <a:t/>
            </a:r>
            <a:br>
              <a:rPr lang="en-US" sz="4400" dirty="0" smtClean="0"/>
            </a:br>
            <a:endParaRPr lang="en-US" dirty="0"/>
          </a:p>
        </p:txBody>
      </p:sp>
      <p:sp>
        <p:nvSpPr>
          <p:cNvPr id="4" name="Content Placeholder 1"/>
          <p:cNvSpPr txBox="1">
            <a:spLocks/>
          </p:cNvSpPr>
          <p:nvPr/>
        </p:nvSpPr>
        <p:spPr>
          <a:xfrm>
            <a:off x="5029200" y="1219200"/>
            <a:ext cx="3352800" cy="5334000"/>
          </a:xfrm>
          <a:prstGeom prst="rect">
            <a:avLst/>
          </a:prstGeom>
        </p:spPr>
        <p:txBody>
          <a:bodyPr vert="horz">
            <a:normAutofit fontScale="4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s-MX" sz="2600" b="0" i="0" u="none" strike="noStrike" kern="1200" cap="none" spc="0" normalizeH="0" baseline="0" noProof="0" dirty="0" smtClean="0">
                <a:ln>
                  <a:noFill/>
                </a:ln>
                <a:solidFill>
                  <a:schemeClr val="tx1"/>
                </a:solidFill>
                <a:effectLst/>
                <a:uLnTx/>
                <a:uFillTx/>
                <a:latin typeface="+mn-lt"/>
                <a:ea typeface="+mn-ea"/>
                <a:cs typeface="+mn-cs"/>
              </a:rPr>
              <a:t>Yo no conocí en mi infancia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sombra, sino resolana.-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Cada ventana era sol, </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cada cuarto era ventanas.</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Los corredores tendían</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arcos de luz por la casa.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En los árboles ardían</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las ascuas de las naranjas,</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y la huerta en lumbre viva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se doraba.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Los pavos reales eran</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parientes del sol. La garza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empezaba a llamear</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a cada paso que daba.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Y a mí el sol me desvestía,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para pegarse conmigo,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despeinado y dulce,</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claro y amarillo: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ese sol con sueño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que sigue a los niños.</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Cuando salí de mi casa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con mi bastón y mi hato,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le dije a mi corazón:</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-¡Ya llevas sol para rato!-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Es tesoro – y no se acaba: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no se acaba – y lo gasto.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Traigo tanto sol adentro</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s-MX" sz="2600" b="0" i="0" u="none" strike="noStrike" kern="1200" cap="none" spc="0" normalizeH="0" baseline="0" noProof="0" dirty="0" smtClean="0">
                <a:ln>
                  <a:noFill/>
                </a:ln>
                <a:solidFill>
                  <a:schemeClr val="tx1"/>
                </a:solidFill>
                <a:effectLst/>
                <a:uLnTx/>
                <a:uFillTx/>
                <a:latin typeface="+mn-lt"/>
                <a:ea typeface="+mn-ea"/>
                <a:cs typeface="+mn-cs"/>
              </a:rPr>
              <a:t>Que ya tanto sol me cansa.-</a:t>
            </a:r>
            <a:br>
              <a:rPr kumimoji="0" lang="es-MX"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Yo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no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conocí</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en mi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infancia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Sombra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sino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resolana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chemeClr val="bg1"/>
                </a:solidFill>
                <a:hlinkClick r:id="rId2"/>
              </a:rPr>
              <a:t>http://lectura.dgme.sep.gob.mx/esl_ibby_00.php</a:t>
            </a:r>
            <a:endParaRPr lang="en-US" dirty="0" smtClean="0">
              <a:solidFill>
                <a:schemeClr val="bg1"/>
              </a:solidFill>
            </a:endParaRPr>
          </a:p>
          <a:p>
            <a:r>
              <a:rPr lang="en-US" dirty="0" smtClean="0">
                <a:solidFill>
                  <a:schemeClr val="bg1"/>
                </a:solidFill>
                <a:hlinkClick r:id="rId3"/>
              </a:rPr>
              <a:t>http://lectura.dgme.sep.gob.mx/cdc_mda_02.php</a:t>
            </a:r>
            <a:endParaRPr lang="en-US" dirty="0" smtClean="0">
              <a:solidFill>
                <a:schemeClr val="bg1"/>
              </a:solidFill>
            </a:endParaRPr>
          </a:p>
          <a:p>
            <a:r>
              <a:rPr lang="en-US" dirty="0" smtClean="0">
                <a:solidFill>
                  <a:schemeClr val="bg1"/>
                </a:solidFill>
                <a:hlinkClick r:id="rId4"/>
              </a:rPr>
              <a:t>http://www.librosalfaguarainfantil.com/es/</a:t>
            </a:r>
            <a:endParaRPr lang="en-US" dirty="0" smtClean="0">
              <a:solidFill>
                <a:schemeClr val="bg1"/>
              </a:solidFill>
            </a:endParaRPr>
          </a:p>
          <a:p>
            <a:r>
              <a:rPr lang="en-US" dirty="0" smtClean="0">
                <a:solidFill>
                  <a:schemeClr val="bg1"/>
                </a:solidFill>
                <a:hlinkClick r:id="rId5"/>
              </a:rPr>
              <a:t>http://www.latinoteca.com/arte-publico-press/pinata-books</a:t>
            </a:r>
            <a:endParaRPr lang="en-US" dirty="0" smtClean="0">
              <a:solidFill>
                <a:schemeClr val="bg1"/>
              </a:solidFill>
            </a:endParaRPr>
          </a:p>
          <a:p>
            <a:r>
              <a:rPr lang="en-US" dirty="0" smtClean="0">
                <a:solidFill>
                  <a:schemeClr val="bg1"/>
                </a:solidFill>
                <a:hlinkClick r:id="rId6"/>
              </a:rPr>
              <a:t>http://www.cri-cri.net/Canciones/canciones.html</a:t>
            </a:r>
            <a:endParaRPr lang="en-US" dirty="0" smtClean="0">
              <a:solidFill>
                <a:schemeClr val="bg1"/>
              </a:solidFill>
            </a:endParaRPr>
          </a:p>
          <a:p>
            <a:r>
              <a:rPr lang="en-US" dirty="0" smtClean="0">
                <a:solidFill>
                  <a:schemeClr val="bg1"/>
                </a:solidFill>
                <a:hlinkClick r:id="rId7"/>
              </a:rPr>
              <a:t>http://www.colorincolorado.org/read/forkids/</a:t>
            </a:r>
            <a:endParaRPr lang="en-US" dirty="0" smtClean="0">
              <a:solidFill>
                <a:schemeClr val="bg1"/>
              </a:solidFill>
            </a:endParaRPr>
          </a:p>
          <a:p>
            <a:r>
              <a:rPr lang="en-US" dirty="0" smtClean="0">
                <a:solidFill>
                  <a:schemeClr val="bg1"/>
                </a:solidFill>
                <a:hlinkClick r:id="rId8"/>
              </a:rPr>
              <a:t>http://bibliotecadigital.ilce.edu.mx/sites/litinf/index.htm</a:t>
            </a:r>
            <a:endParaRPr lang="en-US" dirty="0" smtClean="0">
              <a:solidFill>
                <a:schemeClr val="bg1"/>
              </a:solidFill>
            </a:endParaRPr>
          </a:p>
          <a:p>
            <a:endParaRPr lang="en-US" dirty="0"/>
          </a:p>
        </p:txBody>
      </p:sp>
      <p:sp>
        <p:nvSpPr>
          <p:cNvPr id="3" name="Title 2"/>
          <p:cNvSpPr>
            <a:spLocks noGrp="1"/>
          </p:cNvSpPr>
          <p:nvPr>
            <p:ph type="title"/>
          </p:nvPr>
        </p:nvSpPr>
        <p:spPr/>
        <p:txBody>
          <a:bodyPr/>
          <a:lstStyle/>
          <a:p>
            <a:r>
              <a:rPr lang="en-US" dirty="0" smtClean="0"/>
              <a:t>Extra resources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Suggested books/websites/authors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lnSpcReduction="10000"/>
          </a:bodyPr>
          <a:lstStyle/>
          <a:p>
            <a:r>
              <a:rPr lang="en-US" dirty="0"/>
              <a:t>Our objective is to address the issue of standardizing the curriculum too much by focusing on the state curriculum without taking into consideration students backgrounds when creating lesson plans.  </a:t>
            </a:r>
            <a:endParaRPr lang="en-US" dirty="0" smtClean="0"/>
          </a:p>
          <a:p>
            <a:endParaRPr lang="en-US" dirty="0"/>
          </a:p>
          <a:p>
            <a:r>
              <a:rPr lang="en-US" dirty="0" smtClean="0"/>
              <a:t>These </a:t>
            </a:r>
            <a:r>
              <a:rPr lang="en-US" dirty="0"/>
              <a:t>lesson plans are often not culturally relevant for minority students nor address some of the special needs in terms of time and scaffolding through zone of proximal development.  </a:t>
            </a:r>
            <a:r>
              <a:rPr lang="en-US" dirty="0" smtClean="0"/>
              <a:t> </a:t>
            </a:r>
            <a:endParaRPr lang="en-US" dirty="0"/>
          </a:p>
          <a:p>
            <a:endParaRPr lang="en-US" dirty="0"/>
          </a:p>
        </p:txBody>
      </p:sp>
      <p:sp>
        <p:nvSpPr>
          <p:cNvPr id="3" name="Title 2"/>
          <p:cNvSpPr>
            <a:spLocks noGrp="1"/>
          </p:cNvSpPr>
          <p:nvPr>
            <p:ph type="title"/>
          </p:nvPr>
        </p:nvSpPr>
        <p:spPr/>
        <p:txBody>
          <a:bodyPr/>
          <a:lstStyle/>
          <a:p>
            <a:pPr algn="ctr"/>
            <a:r>
              <a:rPr lang="en-US" dirty="0" smtClean="0"/>
              <a:t>Workshop Objective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normAutofit lnSpcReduction="10000"/>
          </a:bodyPr>
          <a:lstStyle/>
          <a:p>
            <a:r>
              <a:rPr lang="en-US" dirty="0" smtClean="0"/>
              <a:t>Although this training is geared towards pk-2</a:t>
            </a:r>
            <a:r>
              <a:rPr lang="en-US" baseline="30000" dirty="0" smtClean="0"/>
              <a:t>nd</a:t>
            </a:r>
            <a:r>
              <a:rPr lang="en-US" dirty="0" smtClean="0"/>
              <a:t> grade, it will also benefit the upper grades in the conceptualization of Culturally Relevant Literature and pedagogy.</a:t>
            </a:r>
          </a:p>
          <a:p>
            <a:r>
              <a:rPr lang="en-US" dirty="0" smtClean="0"/>
              <a:t>The curriculum website has a handout named “teacher Resources” on: </a:t>
            </a:r>
            <a:r>
              <a:rPr lang="en-US" dirty="0" smtClean="0">
                <a:hlinkClick r:id="rId2"/>
              </a:rPr>
              <a:t>http://www.austinschools.org/curriculum/la/resources/documents/LA_PoetryStudyModule.pdf</a:t>
            </a:r>
            <a:endParaRPr lang="en-US" dirty="0" smtClean="0"/>
          </a:p>
          <a:p>
            <a:r>
              <a:rPr lang="en-US" dirty="0" smtClean="0"/>
              <a:t>The handout specifically addresses 3</a:t>
            </a:r>
            <a:r>
              <a:rPr lang="en-US" baseline="30000" dirty="0" smtClean="0"/>
              <a:t>rd</a:t>
            </a:r>
            <a:r>
              <a:rPr lang="en-US" dirty="0" smtClean="0"/>
              <a:t> – 5</a:t>
            </a:r>
            <a:r>
              <a:rPr lang="en-US" baseline="30000" dirty="0" smtClean="0"/>
              <a:t>th</a:t>
            </a:r>
            <a:r>
              <a:rPr lang="en-US" dirty="0" smtClean="0"/>
              <a:t> grades and focuses on STAAR strategies and concepts.</a:t>
            </a:r>
          </a:p>
          <a:p>
            <a:r>
              <a:rPr lang="en-US" dirty="0" smtClean="0"/>
              <a:t>The handout recommends </a:t>
            </a:r>
            <a:r>
              <a:rPr lang="en-US" dirty="0" err="1" smtClean="0"/>
              <a:t>Colorin</a:t>
            </a:r>
            <a:r>
              <a:rPr lang="en-US" dirty="0" smtClean="0"/>
              <a:t> Colorado for more tips on reading poetry with ELLs.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“All children have the right to retain, develop, and enrich their heritage language while learning a national language. Education is about addition and enrichment, not subtraction or reduction. When a child abandons, rejects, or loses the home language from lack of appreciation of that language on the part of school and community, full communication between parents and children may be impaired. This in turn may alienate the child from the many opportunities of human growth and certainly greater opportunities to work on behalf of humanity. (8, Alma </a:t>
            </a:r>
            <a:r>
              <a:rPr lang="en-US" dirty="0" err="1" smtClean="0"/>
              <a:t>Flor</a:t>
            </a:r>
            <a:r>
              <a:rPr lang="en-US" dirty="0" smtClean="0"/>
              <a:t> </a:t>
            </a:r>
            <a:r>
              <a:rPr lang="en-US" dirty="0" err="1" smtClean="0"/>
              <a:t>Ada</a:t>
            </a:r>
            <a:r>
              <a:rPr lang="en-US" dirty="0" smtClean="0"/>
              <a:t>)</a:t>
            </a:r>
            <a:endParaRPr lang="en-US" dirty="0"/>
          </a:p>
        </p:txBody>
      </p:sp>
      <p:sp>
        <p:nvSpPr>
          <p:cNvPr id="3" name="Title 2"/>
          <p:cNvSpPr>
            <a:spLocks noGrp="1"/>
          </p:cNvSpPr>
          <p:nvPr>
            <p:ph type="title"/>
          </p:nvPr>
        </p:nvSpPr>
        <p:spPr/>
        <p:txBody>
          <a:bodyPr/>
          <a:lstStyle/>
          <a:p>
            <a:r>
              <a:rPr lang="en-US" dirty="0" smtClean="0"/>
              <a:t>A Magical Encounter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“Important in Cummins’s conceptualization  is the intercultural aspect. That is , this transformative /intercultural pedagogy not only authorizes language minority students to engage in collaborative critical inquiry, but by affirming their cultural practices this pedagogy also recognizes their knowledge and identities. Thus, the process is transformative and intercultural, including majority and minority children and affecting the school culture and society in general (Garcia &amp; </a:t>
            </a:r>
            <a:r>
              <a:rPr lang="en-US" dirty="0" err="1" smtClean="0"/>
              <a:t>Kleifgen</a:t>
            </a:r>
            <a:r>
              <a:rPr lang="en-US" dirty="0" smtClean="0"/>
              <a:t>, 75)</a:t>
            </a:r>
            <a:endParaRPr lang="en-US" dirty="0"/>
          </a:p>
        </p:txBody>
      </p:sp>
      <p:sp>
        <p:nvSpPr>
          <p:cNvPr id="3" name="Title 2"/>
          <p:cNvSpPr>
            <a:spLocks noGrp="1"/>
          </p:cNvSpPr>
          <p:nvPr>
            <p:ph type="title"/>
          </p:nvPr>
        </p:nvSpPr>
        <p:spPr/>
        <p:txBody>
          <a:bodyPr/>
          <a:lstStyle/>
          <a:p>
            <a:r>
              <a:rPr lang="en-US" dirty="0" smtClean="0"/>
              <a:t>Educating Emergent Bilinguals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Besides aligning classroom experiences with the student’s home languages and cultures, culturally relevant pedagogies attempt to counteract inequitable power relations in society and empower minority students to develop their literacy and agency to work against oppression (</a:t>
            </a:r>
            <a:r>
              <a:rPr lang="en-US" dirty="0" err="1" smtClean="0"/>
              <a:t>Freire</a:t>
            </a:r>
            <a:r>
              <a:rPr lang="en-US" dirty="0" smtClean="0"/>
              <a:t>, 1970: Giroux, 1988).</a:t>
            </a:r>
            <a:endParaRPr lang="en-US" dirty="0"/>
          </a:p>
        </p:txBody>
      </p:sp>
      <p:sp>
        <p:nvSpPr>
          <p:cNvPr id="3" name="Title 2"/>
          <p:cNvSpPr>
            <a:spLocks noGrp="1"/>
          </p:cNvSpPr>
          <p:nvPr>
            <p:ph type="title"/>
          </p:nvPr>
        </p:nvSpPr>
        <p:spPr/>
        <p:txBody>
          <a:bodyPr/>
          <a:lstStyle/>
          <a:p>
            <a:r>
              <a:rPr lang="en-US" dirty="0" smtClean="0"/>
              <a:t>Educating Emergent Bilinguals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“Whereas the school may emphasize “book culture”, the home may share and transmit wisdom in a different way. Because schools emphasize the value of books, it is the school’s responsibility to ensure that the students’ families and communities are fully represented in those books, that they are inclusive rather than exclusionary” (</a:t>
            </a:r>
            <a:r>
              <a:rPr lang="en-US" dirty="0" err="1" smtClean="0"/>
              <a:t>Flor</a:t>
            </a:r>
            <a:r>
              <a:rPr lang="en-US" dirty="0" smtClean="0"/>
              <a:t> </a:t>
            </a:r>
            <a:r>
              <a:rPr lang="en-US" dirty="0" err="1" smtClean="0"/>
              <a:t>Ada</a:t>
            </a:r>
            <a:r>
              <a:rPr lang="en-US" dirty="0" smtClean="0"/>
              <a:t> &amp; </a:t>
            </a:r>
            <a:r>
              <a:rPr lang="en-US" dirty="0" err="1" smtClean="0"/>
              <a:t>Campoy</a:t>
            </a:r>
            <a:r>
              <a:rPr lang="en-US" dirty="0" smtClean="0"/>
              <a:t>, 33).</a:t>
            </a:r>
            <a:endParaRPr lang="en-US" dirty="0"/>
          </a:p>
        </p:txBody>
      </p:sp>
      <p:sp>
        <p:nvSpPr>
          <p:cNvPr id="3" name="Title 2"/>
          <p:cNvSpPr>
            <a:spLocks noGrp="1"/>
          </p:cNvSpPr>
          <p:nvPr>
            <p:ph type="title"/>
          </p:nvPr>
        </p:nvSpPr>
        <p:spPr/>
        <p:txBody>
          <a:bodyPr>
            <a:normAutofit fontScale="90000"/>
          </a:bodyPr>
          <a:lstStyle/>
          <a:p>
            <a:r>
              <a:rPr lang="en-US" dirty="0" smtClean="0"/>
              <a:t>Authors in the Classroom, A Transformative Education Process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305800" cy="5486400"/>
          </a:xfrm>
        </p:spPr>
        <p:txBody>
          <a:bodyPr>
            <a:normAutofit lnSpcReduction="10000"/>
          </a:bodyPr>
          <a:lstStyle/>
          <a:p>
            <a:r>
              <a:rPr lang="en-US" dirty="0" smtClean="0"/>
              <a:t>Based on the previous citations, do you think the poetry resources from the Teacher Resources from 3</a:t>
            </a:r>
            <a:r>
              <a:rPr lang="en-US" baseline="30000" dirty="0" smtClean="0"/>
              <a:t>rd</a:t>
            </a:r>
            <a:r>
              <a:rPr lang="en-US" dirty="0" smtClean="0"/>
              <a:t> to 5</a:t>
            </a:r>
            <a:r>
              <a:rPr lang="en-US" baseline="30000" dirty="0" smtClean="0"/>
              <a:t>th</a:t>
            </a:r>
            <a:r>
              <a:rPr lang="en-US" dirty="0" smtClean="0"/>
              <a:t> grade are culturally relevant?</a:t>
            </a:r>
          </a:p>
          <a:p>
            <a:r>
              <a:rPr lang="en-US" sz="2800" dirty="0" smtClean="0">
                <a:solidFill>
                  <a:srgbClr val="0000FF"/>
                </a:solidFill>
                <a:latin typeface="TimesNewRomanPSMT"/>
                <a:hlinkClick r:id="rId2"/>
              </a:rPr>
              <a:t>Poets.org</a:t>
            </a:r>
            <a:endParaRPr lang="en-US" sz="2800" dirty="0" smtClean="0">
              <a:solidFill>
                <a:srgbClr val="0000FF"/>
              </a:solidFill>
              <a:latin typeface="TimesNewRomanPSMT"/>
            </a:endParaRPr>
          </a:p>
          <a:p>
            <a:r>
              <a:rPr lang="en-US" sz="2800" dirty="0" smtClean="0">
                <a:solidFill>
                  <a:srgbClr val="0000FF"/>
                </a:solidFill>
                <a:latin typeface="TimesNewRomanPSMT"/>
                <a:hlinkClick r:id="rId3"/>
              </a:rPr>
              <a:t>http://www.gigglepoetry.com/</a:t>
            </a:r>
            <a:r>
              <a:rPr lang="en-US" sz="2800" dirty="0" smtClean="0">
                <a:solidFill>
                  <a:srgbClr val="0000FF"/>
                </a:solidFill>
                <a:latin typeface="TimesNewRomanPSMT"/>
              </a:rPr>
              <a:t> </a:t>
            </a:r>
          </a:p>
          <a:p>
            <a:r>
              <a:rPr lang="en-US" sz="2800" dirty="0" smtClean="0">
                <a:solidFill>
                  <a:srgbClr val="000000"/>
                </a:solidFill>
                <a:latin typeface="TimesNewRomanPSMT"/>
              </a:rPr>
              <a:t>See </a:t>
            </a:r>
            <a:r>
              <a:rPr lang="en-US" sz="2800" dirty="0" smtClean="0">
                <a:solidFill>
                  <a:srgbClr val="000000"/>
                </a:solidFill>
                <a:latin typeface="TimesNewRomanPSMT"/>
                <a:hlinkClick r:id="rId4"/>
              </a:rPr>
              <a:t>http://www.colorincolorado.org/</a:t>
            </a:r>
            <a:r>
              <a:rPr lang="en-US" sz="2800" dirty="0" smtClean="0">
                <a:solidFill>
                  <a:srgbClr val="000000"/>
                </a:solidFill>
                <a:latin typeface="TimesNewRomanPSMT"/>
              </a:rPr>
              <a:t> for more tips on reading poetry with ELLs.</a:t>
            </a:r>
          </a:p>
          <a:p>
            <a:r>
              <a:rPr lang="en-US" sz="2800" dirty="0" smtClean="0">
                <a:solidFill>
                  <a:srgbClr val="0000FF"/>
                </a:solidFill>
                <a:latin typeface="TimesNewRomanPSMT"/>
                <a:hlinkClick r:id="rId5"/>
              </a:rPr>
              <a:t>http://www.missspott.com/figurativelanguage.html</a:t>
            </a:r>
            <a:endParaRPr lang="en-US" sz="2800" dirty="0" smtClean="0">
              <a:solidFill>
                <a:srgbClr val="0000FF"/>
              </a:solidFill>
              <a:latin typeface="TimesNewRomanPSMT"/>
            </a:endParaRPr>
          </a:p>
          <a:p>
            <a:r>
              <a:rPr lang="en-US" sz="2800" dirty="0" smtClean="0">
                <a:solidFill>
                  <a:srgbClr val="0000FF"/>
                </a:solidFill>
                <a:latin typeface="TimesNewRomanPSMT"/>
                <a:hlinkClick r:id="rId6"/>
              </a:rPr>
              <a:t>http://www.tooter4kids.com/forms_of_poetry.htm</a:t>
            </a:r>
            <a:endParaRPr lang="en-US" sz="2800" dirty="0" smtClean="0">
              <a:solidFill>
                <a:srgbClr val="0000FF"/>
              </a:solidFill>
              <a:latin typeface="TimesNewRomanPSMT"/>
            </a:endParaRPr>
          </a:p>
          <a:p>
            <a:r>
              <a:rPr lang="en-US" sz="2800" dirty="0" smtClean="0">
                <a:solidFill>
                  <a:srgbClr val="0000FF"/>
                </a:solidFill>
                <a:latin typeface="TimesNewRomanPSMT"/>
                <a:hlinkClick r:id="rId7"/>
              </a:rPr>
              <a:t>http://www.poemsforchildren.org/</a:t>
            </a:r>
            <a:endParaRPr lang="en-US" sz="2800" dirty="0" smtClean="0">
              <a:solidFill>
                <a:srgbClr val="0000FF"/>
              </a:solidFill>
              <a:latin typeface="TimesNewRomanPSMT"/>
            </a:endParaRPr>
          </a:p>
          <a:p>
            <a:r>
              <a:rPr lang="en-US" sz="2800" dirty="0" smtClean="0">
                <a:solidFill>
                  <a:srgbClr val="0000FF"/>
                </a:solidFill>
                <a:latin typeface="TimesNewRomanPSMT"/>
                <a:hlinkClick r:id="rId8"/>
              </a:rPr>
              <a:t>The Children’s Poetry Archive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p:spPr>
        <p:txBody>
          <a:bodyPr>
            <a:normAutofit fontScale="77500" lnSpcReduction="20000"/>
          </a:bodyPr>
          <a:lstStyle/>
          <a:p>
            <a:r>
              <a:rPr lang="en-US" sz="3400" dirty="0" smtClean="0"/>
              <a:t>Based on the previous citations, do you think the poetry resources from the road map from 1</a:t>
            </a:r>
            <a:r>
              <a:rPr lang="en-US" sz="3400" baseline="30000" dirty="0" smtClean="0"/>
              <a:t>st</a:t>
            </a:r>
            <a:r>
              <a:rPr lang="en-US" sz="3400" dirty="0" smtClean="0"/>
              <a:t> grade are culturally relevant for ELLs?</a:t>
            </a:r>
          </a:p>
          <a:p>
            <a:endParaRPr lang="en-US" sz="4000" dirty="0" smtClean="0">
              <a:solidFill>
                <a:srgbClr val="000000"/>
              </a:solidFill>
              <a:latin typeface="Arial"/>
            </a:endParaRPr>
          </a:p>
          <a:p>
            <a:r>
              <a:rPr lang="en-US" sz="2800" b="1" i="1" dirty="0" smtClean="0">
                <a:solidFill>
                  <a:srgbClr val="000000"/>
                </a:solidFill>
                <a:latin typeface="Arial"/>
              </a:rPr>
              <a:t>Mentor Texts: </a:t>
            </a:r>
          </a:p>
          <a:p>
            <a:r>
              <a:rPr lang="en-US" sz="2800" dirty="0" err="1" smtClean="0">
                <a:solidFill>
                  <a:srgbClr val="000000"/>
                </a:solidFill>
                <a:latin typeface="Arial"/>
              </a:rPr>
              <a:t>Shel</a:t>
            </a:r>
            <a:r>
              <a:rPr lang="en-US" sz="2800" dirty="0" smtClean="0">
                <a:solidFill>
                  <a:srgbClr val="000000"/>
                </a:solidFill>
                <a:latin typeface="Arial"/>
              </a:rPr>
              <a:t> Silverstein Collections </a:t>
            </a:r>
          </a:p>
          <a:p>
            <a:r>
              <a:rPr lang="en-US" sz="2800" dirty="0" smtClean="0">
                <a:solidFill>
                  <a:srgbClr val="000000"/>
                </a:solidFill>
                <a:latin typeface="Arial"/>
              </a:rPr>
              <a:t>Jack </a:t>
            </a:r>
            <a:r>
              <a:rPr lang="en-US" sz="2800" dirty="0" err="1" smtClean="0">
                <a:solidFill>
                  <a:srgbClr val="000000"/>
                </a:solidFill>
                <a:latin typeface="Arial"/>
              </a:rPr>
              <a:t>Prelutsky</a:t>
            </a:r>
            <a:r>
              <a:rPr lang="en-US" sz="2800" dirty="0" smtClean="0">
                <a:solidFill>
                  <a:srgbClr val="000000"/>
                </a:solidFill>
                <a:latin typeface="Arial"/>
              </a:rPr>
              <a:t> Collections </a:t>
            </a:r>
          </a:p>
          <a:p>
            <a:r>
              <a:rPr lang="en-US" sz="2800" dirty="0" err="1" smtClean="0">
                <a:solidFill>
                  <a:srgbClr val="000000"/>
                </a:solidFill>
                <a:latin typeface="Arial"/>
              </a:rPr>
              <a:t>Kenn</a:t>
            </a:r>
            <a:r>
              <a:rPr lang="en-US" sz="2800" dirty="0" smtClean="0">
                <a:solidFill>
                  <a:srgbClr val="000000"/>
                </a:solidFill>
                <a:latin typeface="Arial"/>
              </a:rPr>
              <a:t> </a:t>
            </a:r>
            <a:r>
              <a:rPr lang="en-US" sz="2800" dirty="0" err="1" smtClean="0">
                <a:solidFill>
                  <a:srgbClr val="000000"/>
                </a:solidFill>
                <a:latin typeface="Arial"/>
              </a:rPr>
              <a:t>Nesbitts</a:t>
            </a:r>
            <a:r>
              <a:rPr lang="en-US" sz="2800" dirty="0" smtClean="0">
                <a:solidFill>
                  <a:srgbClr val="000000"/>
                </a:solidFill>
                <a:latin typeface="Arial"/>
              </a:rPr>
              <a:t> Collections </a:t>
            </a:r>
          </a:p>
          <a:p>
            <a:pPr marL="0" indent="0">
              <a:buNone/>
            </a:pPr>
            <a:r>
              <a:rPr lang="en-US" sz="2800" dirty="0" smtClean="0">
                <a:solidFill>
                  <a:srgbClr val="000000"/>
                </a:solidFill>
                <a:latin typeface="Arial"/>
              </a:rPr>
              <a:t> </a:t>
            </a:r>
            <a:endParaRPr lang="en-US" sz="4000" dirty="0" smtClean="0">
              <a:solidFill>
                <a:srgbClr val="000000"/>
              </a:solidFill>
              <a:latin typeface="Arial"/>
            </a:endParaRPr>
          </a:p>
          <a:p>
            <a:r>
              <a:rPr lang="en-US" sz="2800" b="1" i="1" dirty="0" smtClean="0">
                <a:solidFill>
                  <a:srgbClr val="000000"/>
                </a:solidFill>
                <a:latin typeface="Arial"/>
              </a:rPr>
              <a:t>Additional Resources: </a:t>
            </a:r>
          </a:p>
          <a:p>
            <a:r>
              <a:rPr lang="en-US" sz="2800" dirty="0" smtClean="0">
                <a:solidFill>
                  <a:srgbClr val="000000"/>
                </a:solidFill>
                <a:latin typeface="Arial"/>
              </a:rPr>
              <a:t>The Conferring Handbook by Lucy Calkins </a:t>
            </a:r>
          </a:p>
          <a:p>
            <a:r>
              <a:rPr lang="en-US" sz="2800" dirty="0" smtClean="0">
                <a:solidFill>
                  <a:srgbClr val="000000"/>
                </a:solidFill>
                <a:latin typeface="Arial"/>
              </a:rPr>
              <a:t>Poetry: Powerful Thoughts in Tiny Packages by Lucy Calkins and Stephanie Parsons </a:t>
            </a:r>
          </a:p>
          <a:p>
            <a:r>
              <a:rPr lang="en-US" sz="2800" dirty="0" smtClean="0">
                <a:solidFill>
                  <a:srgbClr val="000000"/>
                </a:solidFill>
                <a:latin typeface="Arial"/>
              </a:rPr>
              <a:t>Websites: </a:t>
            </a:r>
          </a:p>
          <a:p>
            <a:pPr lvl="1"/>
            <a:r>
              <a:rPr lang="en-US" dirty="0" smtClean="0">
                <a:solidFill>
                  <a:srgbClr val="000000"/>
                </a:solidFill>
                <a:latin typeface="Arial"/>
                <a:hlinkClick r:id="rId2"/>
              </a:rPr>
              <a:t>http://www.mamalisa.com/?p=533&amp;t=ec&amp;c=71 </a:t>
            </a:r>
            <a:endParaRPr lang="en-US" dirty="0" smtClean="0">
              <a:solidFill>
                <a:srgbClr val="000000"/>
              </a:solidFill>
              <a:latin typeface="Arial"/>
            </a:endParaRPr>
          </a:p>
          <a:p>
            <a:pPr lvl="1"/>
            <a:r>
              <a:rPr lang="en-US" dirty="0" smtClean="0">
                <a:solidFill>
                  <a:srgbClr val="000000"/>
                </a:solidFill>
                <a:latin typeface="Arial"/>
                <a:hlinkClick r:id="rId3"/>
              </a:rPr>
              <a:t>www.poetry4kids.com</a:t>
            </a:r>
            <a:r>
              <a:rPr lang="en-US" dirty="0" smtClean="0">
                <a:solidFill>
                  <a:srgbClr val="000000"/>
                </a:solidFill>
                <a:latin typeface="Arial"/>
              </a:rPr>
              <a:t> </a:t>
            </a:r>
          </a:p>
          <a:p>
            <a:pPr lvl="1"/>
            <a:r>
              <a:rPr lang="en-US" dirty="0" smtClean="0">
                <a:solidFill>
                  <a:srgbClr val="000000"/>
                </a:solidFill>
                <a:latin typeface="Arial"/>
                <a:hlinkClick r:id="rId4"/>
              </a:rPr>
              <a:t>www.effectiveteachingsolutions.com/poetrywebsites.htm</a:t>
            </a:r>
            <a:r>
              <a:rPr lang="en-US" dirty="0" smtClean="0">
                <a:solidFill>
                  <a:srgbClr val="000000"/>
                </a:solidFill>
                <a:latin typeface="Arial"/>
              </a:rPr>
              <a:t> </a:t>
            </a:r>
          </a:p>
          <a:p>
            <a:pPr marL="0" indent="0">
              <a:buNone/>
            </a:pPr>
            <a:endParaRPr lang="en-US" sz="2800" dirty="0" smtClean="0">
              <a:solidFill>
                <a:srgbClr val="000000"/>
              </a:solidFill>
              <a:latin typeface="Arial"/>
            </a:endParaRPr>
          </a:p>
          <a:p>
            <a:endParaRPr lang="en-US" sz="2800" dirty="0" smtClean="0">
              <a:solidFill>
                <a:srgbClr val="000000"/>
              </a:solidFill>
              <a:latin typeface="Arial"/>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5897</TotalTime>
  <Words>1664</Words>
  <Application>Microsoft Office PowerPoint</Application>
  <PresentationFormat>On-screen Show (4:3)</PresentationFormat>
  <Paragraphs>157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 Unit 2: Literary Text: Poetry Writing Street View • First Grade Spanish  Weeks 24-29 </vt:lpstr>
      <vt:lpstr>Workshop Objective</vt:lpstr>
      <vt:lpstr>Slide 3</vt:lpstr>
      <vt:lpstr>A Magical Encounter</vt:lpstr>
      <vt:lpstr>Educating Emergent Bilinguals</vt:lpstr>
      <vt:lpstr>Educating Emergent Bilinguals</vt:lpstr>
      <vt:lpstr>Authors in the Classroom, A Transformative Education Process</vt:lpstr>
      <vt:lpstr>Slide 8</vt:lpstr>
      <vt:lpstr>Slide 9</vt:lpstr>
      <vt:lpstr>Do you think this poem in Spanish is culturally relevant? Why or why not? (From Teacher Resources 3rd to 5th grade)</vt:lpstr>
      <vt:lpstr>Do you think this poem in Spanish is culturally relevant? Why or why not? (From teacher resources 3rd to 5th grade)</vt:lpstr>
      <vt:lpstr>Slide 12</vt:lpstr>
      <vt:lpstr>Slide 13</vt:lpstr>
      <vt:lpstr>Slide 14</vt:lpstr>
      <vt:lpstr>A la Víbora de la Mar</vt:lpstr>
      <vt:lpstr>Una Rata Vieja</vt:lpstr>
      <vt:lpstr>SOL DE MONTERREY Alfonso Reyes </vt:lpstr>
      <vt:lpstr>Extra resources</vt:lpstr>
      <vt:lpstr>Suggested books/websites/authors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Windows User</cp:lastModifiedBy>
  <cp:revision>51</cp:revision>
  <cp:lastPrinted>2012-04-24T18:49:46Z</cp:lastPrinted>
  <dcterms:created xsi:type="dcterms:W3CDTF">2012-04-20T02:51:56Z</dcterms:created>
  <dcterms:modified xsi:type="dcterms:W3CDTF">2012-04-24T22:00:53Z</dcterms:modified>
</cp:coreProperties>
</file>